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tl="1" saveSubsetFonts="1">
  <p:sldMasterIdLst>
    <p:sldMasterId id="2147483660" r:id="rId1"/>
    <p:sldMasterId id="2147483724" r:id="rId2"/>
  </p:sldMasterIdLst>
  <p:notesMasterIdLst>
    <p:notesMasterId r:id="rId39"/>
  </p:notesMasterIdLst>
  <p:handoutMasterIdLst>
    <p:handoutMasterId r:id="rId40"/>
  </p:handoutMasterIdLst>
  <p:sldIdLst>
    <p:sldId id="257" r:id="rId3"/>
    <p:sldId id="286" r:id="rId4"/>
    <p:sldId id="285" r:id="rId5"/>
    <p:sldId id="269" r:id="rId6"/>
    <p:sldId id="261" r:id="rId7"/>
    <p:sldId id="304" r:id="rId8"/>
    <p:sldId id="294" r:id="rId9"/>
    <p:sldId id="295" r:id="rId10"/>
    <p:sldId id="296" r:id="rId11"/>
    <p:sldId id="305" r:id="rId12"/>
    <p:sldId id="300" r:id="rId13"/>
    <p:sldId id="301" r:id="rId14"/>
    <p:sldId id="302" r:id="rId15"/>
    <p:sldId id="303" r:id="rId16"/>
    <p:sldId id="288" r:id="rId17"/>
    <p:sldId id="260" r:id="rId18"/>
    <p:sldId id="290" r:id="rId19"/>
    <p:sldId id="291" r:id="rId20"/>
    <p:sldId id="262" r:id="rId21"/>
    <p:sldId id="268" r:id="rId22"/>
    <p:sldId id="272" r:id="rId23"/>
    <p:sldId id="266" r:id="rId24"/>
    <p:sldId id="267" r:id="rId25"/>
    <p:sldId id="273" r:id="rId26"/>
    <p:sldId id="275" r:id="rId27"/>
    <p:sldId id="276" r:id="rId28"/>
    <p:sldId id="278" r:id="rId29"/>
    <p:sldId id="279" r:id="rId30"/>
    <p:sldId id="292" r:id="rId31"/>
    <p:sldId id="280" r:id="rId32"/>
    <p:sldId id="282" r:id="rId33"/>
    <p:sldId id="264" r:id="rId34"/>
    <p:sldId id="283" r:id="rId35"/>
    <p:sldId id="306" r:id="rId36"/>
    <p:sldId id="284" r:id="rId37"/>
    <p:sldId id="265" r:id="rId38"/>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FC8F9D-D0F9-4942-8C79-E58799FCB583}" v="102" dt="2021-11-08T17:05:34.294"/>
  </p1510:revLst>
</p1510:revInfo>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4013" autoAdjust="0"/>
    <p:restoredTop sz="66784" autoAdjust="0"/>
  </p:normalViewPr>
  <p:slideViewPr>
    <p:cSldViewPr snapToGrid="0">
      <p:cViewPr varScale="1">
        <p:scale>
          <a:sx n="76" d="100"/>
          <a:sy n="76" d="100"/>
        </p:scale>
        <p:origin x="1896" y="90"/>
      </p:cViewPr>
      <p:guideLst/>
    </p:cSldViewPr>
  </p:slideViewPr>
  <p:notesTextViewPr>
    <p:cViewPr>
      <p:scale>
        <a:sx n="200" d="100"/>
        <a:sy n="2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handoutMaster" Target="handoutMasters/handoutMaster1.xml"/><Relationship Id="rId45"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0" Type="http://schemas.openxmlformats.org/officeDocument/2006/relationships/slide" Target="slides/slide18.xml"/><Relationship Id="rId4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a:extLst>
              <a:ext uri="{FF2B5EF4-FFF2-40B4-BE49-F238E27FC236}">
                <a16:creationId xmlns:a16="http://schemas.microsoft.com/office/drawing/2014/main" id="{036EC0A6-C068-4EA0-ADE3-16F17C614724}"/>
              </a:ext>
            </a:extLst>
          </p:cNvPr>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r>
              <a:rPr lang="en-US"/>
              <a:t>hjfhgdhgfdfgh</a:t>
            </a:r>
            <a:endParaRPr lang="he-IL"/>
          </a:p>
        </p:txBody>
      </p:sp>
      <p:sp>
        <p:nvSpPr>
          <p:cNvPr id="3" name="מציין מיקום של תאריך 2">
            <a:extLst>
              <a:ext uri="{FF2B5EF4-FFF2-40B4-BE49-F238E27FC236}">
                <a16:creationId xmlns:a16="http://schemas.microsoft.com/office/drawing/2014/main" id="{B26EE60C-7187-40EE-9800-6782BE0EB5D6}"/>
              </a:ext>
            </a:extLst>
          </p:cNvPr>
          <p:cNvSpPr>
            <a:spLocks noGrp="1"/>
          </p:cNvSpPr>
          <p:nvPr>
            <p:ph type="dt" sz="quarter" idx="1"/>
          </p:nvPr>
        </p:nvSpPr>
        <p:spPr>
          <a:xfrm>
            <a:off x="1588" y="0"/>
            <a:ext cx="2971800" cy="458788"/>
          </a:xfrm>
          <a:prstGeom prst="rect">
            <a:avLst/>
          </a:prstGeom>
        </p:spPr>
        <p:txBody>
          <a:bodyPr vert="horz" lIns="91440" tIns="45720" rIns="91440" bIns="45720" rtlCol="1"/>
          <a:lstStyle>
            <a:lvl1pPr algn="l">
              <a:defRPr sz="1200"/>
            </a:lvl1pPr>
          </a:lstStyle>
          <a:p>
            <a:fld id="{45724847-4CA4-4B6E-A07B-DA883A6BD188}" type="datetimeFigureOut">
              <a:rPr lang="he-IL" smtClean="0"/>
              <a:t>ח'/כסלו/תשפ"ב</a:t>
            </a:fld>
            <a:endParaRPr lang="he-IL"/>
          </a:p>
        </p:txBody>
      </p:sp>
      <p:sp>
        <p:nvSpPr>
          <p:cNvPr id="4" name="מציין מיקום של כותרת תחתונה 3">
            <a:extLst>
              <a:ext uri="{FF2B5EF4-FFF2-40B4-BE49-F238E27FC236}">
                <a16:creationId xmlns:a16="http://schemas.microsoft.com/office/drawing/2014/main" id="{0A93EEF0-21A1-4723-BDD9-50FEE3653135}"/>
              </a:ext>
            </a:extLst>
          </p:cNvPr>
          <p:cNvSpPr>
            <a:spLocks noGrp="1"/>
          </p:cNvSpPr>
          <p:nvPr>
            <p:ph type="ftr" sz="quarter" idx="2"/>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5" name="מציין מיקום של מספר שקופית 4">
            <a:extLst>
              <a:ext uri="{FF2B5EF4-FFF2-40B4-BE49-F238E27FC236}">
                <a16:creationId xmlns:a16="http://schemas.microsoft.com/office/drawing/2014/main" id="{02BBD442-0A81-4925-90BF-BDAF322DF570}"/>
              </a:ext>
            </a:extLst>
          </p:cNvPr>
          <p:cNvSpPr>
            <a:spLocks noGrp="1"/>
          </p:cNvSpPr>
          <p:nvPr>
            <p:ph type="sldNum" sz="quarter" idx="3"/>
          </p:nvPr>
        </p:nvSpPr>
        <p:spPr>
          <a:xfrm>
            <a:off x="1588" y="8685213"/>
            <a:ext cx="2971800" cy="458787"/>
          </a:xfrm>
          <a:prstGeom prst="rect">
            <a:avLst/>
          </a:prstGeom>
        </p:spPr>
        <p:txBody>
          <a:bodyPr vert="horz" lIns="91440" tIns="45720" rIns="91440" bIns="45720" rtlCol="1" anchor="b"/>
          <a:lstStyle>
            <a:lvl1pPr algn="l">
              <a:defRPr sz="1200"/>
            </a:lvl1pPr>
          </a:lstStyle>
          <a:p>
            <a:fld id="{F694786D-6BAB-47FA-B06C-030C8740BB79}" type="slidenum">
              <a:rPr lang="he-IL" smtClean="0"/>
              <a:t>‹#›</a:t>
            </a:fld>
            <a:endParaRPr lang="he-IL"/>
          </a:p>
        </p:txBody>
      </p:sp>
    </p:spTree>
    <p:extLst>
      <p:ext uri="{BB962C8B-B14F-4D97-AF65-F5344CB8AC3E}">
        <p14:creationId xmlns:p14="http://schemas.microsoft.com/office/powerpoint/2010/main" val="2078333693"/>
      </p:ext>
    </p:extLst>
  </p:cSld>
  <p:clrMap bg1="lt1" tx1="dk1" bg2="lt2" tx2="dk2" accent1="accent1" accent2="accent2" accent3="accent3" accent4="accent4" accent5="accent5" accent6="accent6" hlink="hlink" folHlink="folHlink"/>
  <p:hf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jpg>
</file>

<file path=ppt/media/image41.jpg>
</file>

<file path=ppt/media/image42.jpe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r>
              <a:rPr lang="en-US"/>
              <a:t>hjfhgdhgfdfgh</a:t>
            </a:r>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09A75E60-B2A5-4C51-B815-E2BF31CBADA7}" type="datetimeFigureOut">
              <a:rPr lang="he-IL" smtClean="0"/>
              <a:t>ח'/כסלו/תשפ"ב</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5D87C9B3-3F36-45D2-B699-10C699E739B9}" type="slidenum">
              <a:rPr lang="he-IL" smtClean="0"/>
              <a:t>‹#›</a:t>
            </a:fld>
            <a:endParaRPr lang="he-IL"/>
          </a:p>
        </p:txBody>
      </p:sp>
    </p:spTree>
    <p:extLst>
      <p:ext uri="{BB962C8B-B14F-4D97-AF65-F5344CB8AC3E}">
        <p14:creationId xmlns:p14="http://schemas.microsoft.com/office/powerpoint/2010/main" val="1381314750"/>
      </p:ext>
    </p:extLst>
  </p:cSld>
  <p:clrMap bg1="lt1" tx1="dk1" bg2="lt2" tx2="dk2" accent1="accent1" accent2="accent2" accent3="accent3" accent4="accent4" accent5="accent5" accent6="accent6" hlink="hlink" folHlink="folHlink"/>
  <p:hf ftr="0" dt="0"/>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sz="1100" u="sng" dirty="0">
                <a:latin typeface="+mn-lt"/>
              </a:rPr>
              <a:t>הודיה</a:t>
            </a:r>
            <a:r>
              <a:rPr lang="he-IL" sz="1100" dirty="0">
                <a:latin typeface="+mn-lt"/>
              </a:rPr>
              <a:t>: היי, אנחנו יואב כהן והודיה כהן אדיב.</a:t>
            </a:r>
          </a:p>
          <a:p>
            <a:r>
              <a:rPr lang="he-IL" sz="1100" dirty="0">
                <a:latin typeface="+mn-lt"/>
              </a:rPr>
              <a:t>ואנחנו נציג לכם עכשיו את מצגת הסיום של פרויקט א' שלנו, בהנחיית איל </a:t>
            </a:r>
            <a:r>
              <a:rPr lang="he-IL" sz="1100" dirty="0" err="1">
                <a:latin typeface="+mn-lt"/>
              </a:rPr>
              <a:t>טייטלר</a:t>
            </a:r>
            <a:r>
              <a:rPr lang="he-IL" sz="1100" dirty="0">
                <a:latin typeface="+mn-lt"/>
              </a:rPr>
              <a:t>.</a:t>
            </a:r>
          </a:p>
          <a:p>
            <a:r>
              <a:rPr lang="he-IL" sz="1100" dirty="0">
                <a:latin typeface="+mn-lt"/>
              </a:rPr>
              <a:t>פרויקט זה נגזר מדרישות של חייל האוויר בליווי אדיר.</a:t>
            </a:r>
          </a:p>
          <a:p>
            <a:r>
              <a:rPr lang="he-IL" sz="1100" dirty="0">
                <a:latin typeface="+mn-lt"/>
              </a:rPr>
              <a:t>הפרויקט שלנו הוא בניית אלגוריתם לניהול המראות ונחיתות של מטוסים בזמן-אמת.</a:t>
            </a:r>
          </a:p>
          <a:p>
            <a:endParaRPr lang="he-IL" sz="1100" dirty="0">
              <a:latin typeface="+mn-lt"/>
            </a:endParaRPr>
          </a:p>
          <a:p>
            <a:r>
              <a:rPr lang="he-IL" sz="1100" dirty="0">
                <a:latin typeface="+mn-lt"/>
              </a:rPr>
              <a:t>זוהי ההתנסות הראשונה שלנו בעבודה מעשית בתכנון עם אילוצי זמנים ותכנות בזמן-אמת.</a:t>
            </a:r>
          </a:p>
          <a:p>
            <a:r>
              <a:rPr lang="he-IL" sz="1100" dirty="0">
                <a:latin typeface="+mn-lt"/>
              </a:rPr>
              <a:t>למדנו המון מהפרויקט וגם נהנינו מהעשייה!</a:t>
            </a:r>
          </a:p>
          <a:p>
            <a:endParaRPr lang="he-IL" sz="1100" dirty="0">
              <a:latin typeface="+mj-lt"/>
            </a:endParaRPr>
          </a:p>
          <a:p>
            <a:endParaRPr lang="he-IL" sz="1100" dirty="0">
              <a:latin typeface="+mj-lt"/>
            </a:endParaRPr>
          </a:p>
          <a:p>
            <a:endParaRPr lang="he-IL" sz="1100" dirty="0">
              <a:latin typeface="+mn-lt"/>
            </a:endParaRPr>
          </a:p>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1</a:t>
            </a:fld>
            <a:endParaRPr lang="he-IL"/>
          </a:p>
        </p:txBody>
      </p:sp>
    </p:spTree>
    <p:extLst>
      <p:ext uri="{BB962C8B-B14F-4D97-AF65-F5344CB8AC3E}">
        <p14:creationId xmlns:p14="http://schemas.microsoft.com/office/powerpoint/2010/main" val="3893690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10</a:t>
            </a:fld>
            <a:endParaRPr lang="he-IL"/>
          </a:p>
        </p:txBody>
      </p:sp>
    </p:spTree>
    <p:extLst>
      <p:ext uri="{BB962C8B-B14F-4D97-AF65-F5344CB8AC3E}">
        <p14:creationId xmlns:p14="http://schemas.microsoft.com/office/powerpoint/2010/main" val="7543689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11</a:t>
            </a:fld>
            <a:endParaRPr lang="he-IL"/>
          </a:p>
        </p:txBody>
      </p:sp>
    </p:spTree>
    <p:extLst>
      <p:ext uri="{BB962C8B-B14F-4D97-AF65-F5344CB8AC3E}">
        <p14:creationId xmlns:p14="http://schemas.microsoft.com/office/powerpoint/2010/main" val="242413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12</a:t>
            </a:fld>
            <a:endParaRPr lang="he-IL"/>
          </a:p>
        </p:txBody>
      </p:sp>
    </p:spTree>
    <p:extLst>
      <p:ext uri="{BB962C8B-B14F-4D97-AF65-F5344CB8AC3E}">
        <p14:creationId xmlns:p14="http://schemas.microsoft.com/office/powerpoint/2010/main" val="11754462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13</a:t>
            </a:fld>
            <a:endParaRPr lang="he-IL"/>
          </a:p>
        </p:txBody>
      </p:sp>
    </p:spTree>
    <p:extLst>
      <p:ext uri="{BB962C8B-B14F-4D97-AF65-F5344CB8AC3E}">
        <p14:creationId xmlns:p14="http://schemas.microsoft.com/office/powerpoint/2010/main" val="336474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14</a:t>
            </a:fld>
            <a:endParaRPr lang="he-IL"/>
          </a:p>
        </p:txBody>
      </p:sp>
    </p:spTree>
    <p:extLst>
      <p:ext uri="{BB962C8B-B14F-4D97-AF65-F5344CB8AC3E}">
        <p14:creationId xmlns:p14="http://schemas.microsoft.com/office/powerpoint/2010/main" val="21706088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הודיה:</a:t>
            </a:r>
            <a:r>
              <a:rPr lang="he-IL" u="none" dirty="0"/>
              <a:t> </a:t>
            </a:r>
          </a:p>
          <a:p>
            <a:r>
              <a:rPr lang="he-IL" dirty="0"/>
              <a:t>כעת נדבר על אלגוריתם האונליין שזה בעצם החלק שאותו אנחנו מימשנו.</a:t>
            </a:r>
          </a:p>
          <a:p>
            <a:r>
              <a:rPr lang="he-IL" dirty="0"/>
              <a:t>אלגוריתם האונליין </a:t>
            </a:r>
            <a:r>
              <a:rPr lang="he-IL" b="1" dirty="0"/>
              <a:t>מומש</a:t>
            </a:r>
            <a:r>
              <a:rPr lang="he-IL" dirty="0"/>
              <a:t> בעזרת:</a:t>
            </a:r>
          </a:p>
          <a:p>
            <a:pPr marL="171450" indent="-171450">
              <a:buFont typeface="Arial" panose="020B0604020202020204" pitchFamily="34" charset="0"/>
              <a:buChar char="•"/>
            </a:pPr>
            <a:r>
              <a:rPr lang="he-IL" dirty="0" err="1"/>
              <a:t>תיכנות</a:t>
            </a:r>
            <a:r>
              <a:rPr lang="he-IL" dirty="0"/>
              <a:t> מונחה עצמים</a:t>
            </a:r>
          </a:p>
          <a:p>
            <a:pPr marL="171450" indent="-171450">
              <a:buFont typeface="Arial" panose="020B0604020202020204" pitchFamily="34" charset="0"/>
              <a:buChar char="•"/>
            </a:pPr>
            <a:r>
              <a:rPr lang="he-IL" dirty="0" err="1"/>
              <a:t>דיזיין</a:t>
            </a:r>
            <a:r>
              <a:rPr lang="he-IL" dirty="0"/>
              <a:t> פטרן</a:t>
            </a:r>
          </a:p>
          <a:p>
            <a:pPr marL="171450" indent="-171450">
              <a:buFont typeface="Arial" panose="020B0604020202020204" pitchFamily="34" charset="0"/>
              <a:buChar char="•"/>
            </a:pPr>
            <a:r>
              <a:rPr lang="he-IL" dirty="0"/>
              <a:t>תיכנון אלגוריתמי</a:t>
            </a:r>
          </a:p>
          <a:p>
            <a:pPr marL="171450" indent="-171450">
              <a:buFontTx/>
              <a:buChar char="-"/>
            </a:pPr>
            <a:r>
              <a:rPr lang="he-IL" dirty="0"/>
              <a:t>אלגוריתם האונליין מקבל </a:t>
            </a:r>
            <a:r>
              <a:rPr lang="he-IL" b="1" dirty="0"/>
              <a:t>כקלט</a:t>
            </a:r>
            <a:r>
              <a:rPr lang="he-IL" dirty="0"/>
              <a:t> את אותו קובץ </a:t>
            </a:r>
            <a:r>
              <a:rPr lang="en-US" dirty="0"/>
              <a:t>config</a:t>
            </a:r>
            <a:r>
              <a:rPr lang="he-IL" dirty="0"/>
              <a:t> שהתקבל </a:t>
            </a:r>
            <a:r>
              <a:rPr lang="he-IL" dirty="0" err="1"/>
              <a:t>לאופליין</a:t>
            </a:r>
            <a:r>
              <a:rPr lang="he-IL" dirty="0"/>
              <a:t> וגרף </a:t>
            </a:r>
            <a:r>
              <a:rPr lang="en-US" dirty="0"/>
              <a:t>STN</a:t>
            </a:r>
            <a:r>
              <a:rPr lang="he-IL" dirty="0"/>
              <a:t> המיוצג כטבלה.</a:t>
            </a:r>
          </a:p>
          <a:p>
            <a:pPr marL="171450" indent="-171450">
              <a:buFontTx/>
              <a:buChar char="-"/>
            </a:pPr>
            <a:r>
              <a:rPr lang="he-IL" dirty="0"/>
              <a:t>האלגוריתם מוציא </a:t>
            </a:r>
            <a:r>
              <a:rPr lang="he-IL" b="1" dirty="0"/>
              <a:t>כפלט</a:t>
            </a:r>
            <a:r>
              <a:rPr lang="he-IL" dirty="0"/>
              <a:t> קובץ המכיל את סדר הפעולות שקרו במהלך היום.</a:t>
            </a:r>
          </a:p>
          <a:p>
            <a:pPr marL="171450" indent="-171450">
              <a:buFontTx/>
              <a:buChar char="-"/>
            </a:pPr>
            <a:endParaRPr lang="he-IL" dirty="0"/>
          </a:p>
          <a:p>
            <a:pPr marL="171450" indent="-171450">
              <a:buFontTx/>
              <a:buChar char="-"/>
            </a:pPr>
            <a:r>
              <a:rPr lang="he-IL" dirty="0"/>
              <a:t>אלגוריתם האונליין משמש כ-"מגדל פיקוח" אשר שולח משימות לסביבת ההרצה (סימולטור) ומבצע החלטות על בסיס מצב העולם וההפרעות המתרחשות.</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15</a:t>
            </a:fld>
            <a:endParaRPr lang="he-IL"/>
          </a:p>
        </p:txBody>
      </p:sp>
    </p:spTree>
    <p:extLst>
      <p:ext uri="{BB962C8B-B14F-4D97-AF65-F5344CB8AC3E}">
        <p14:creationId xmlns:p14="http://schemas.microsoft.com/office/powerpoint/2010/main" val="35657209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הודיה:</a:t>
            </a:r>
            <a:r>
              <a:rPr lang="he-IL" dirty="0"/>
              <a:t> לאחר שהבנו את הבעיה שלנו ואת הרקע - נוכל להגדיר את מטרת הפרויקט.</a:t>
            </a:r>
          </a:p>
          <a:p>
            <a:r>
              <a:rPr lang="he-IL" b="1" dirty="0"/>
              <a:t>המטרה</a:t>
            </a:r>
            <a:r>
              <a:rPr lang="he-IL" dirty="0"/>
              <a:t> היא לבנות אלגוריתם </a:t>
            </a:r>
            <a:r>
              <a:rPr lang="en-US" dirty="0"/>
              <a:t>online</a:t>
            </a:r>
            <a:r>
              <a:rPr lang="he-IL" dirty="0"/>
              <a:t> לניהול המראות ונחיתות של מטוסים.</a:t>
            </a:r>
          </a:p>
          <a:p>
            <a:r>
              <a:rPr lang="he-IL" dirty="0"/>
              <a:t>בפרויקט זה בנינו אלגוריתם אשר מנהל את שדה התעופה בהתאם לתוכנית יום שהתקבלה מאלגוריתם ה-</a:t>
            </a:r>
            <a:r>
              <a:rPr lang="en-US" dirty="0"/>
              <a:t>offline</a:t>
            </a:r>
            <a:r>
              <a:rPr lang="he-IL" dirty="0"/>
              <a:t>.</a:t>
            </a:r>
          </a:p>
          <a:p>
            <a:r>
              <a:rPr lang="he-IL" dirty="0"/>
              <a:t>זאת, תוך התמודדות עם שינויים ואילוצים ב</a:t>
            </a:r>
            <a:r>
              <a:rPr lang="he-IL" b="1" dirty="0"/>
              <a:t>זמן-אמת</a:t>
            </a:r>
            <a:r>
              <a:rPr lang="he-IL" dirty="0"/>
              <a:t>.</a:t>
            </a:r>
          </a:p>
          <a:p>
            <a:endParaRPr lang="he-IL" dirty="0"/>
          </a:p>
          <a:p>
            <a:r>
              <a:rPr lang="he-IL" dirty="0"/>
              <a:t>האלגוריתם צריך להחליט האם</a:t>
            </a:r>
          </a:p>
          <a:p>
            <a:pPr marL="228600" indent="-228600">
              <a:buAutoNum type="arabicPeriod"/>
            </a:pPr>
            <a:r>
              <a:rPr lang="he-IL" dirty="0"/>
              <a:t>הוא יכול לרוץ עם ההפרעות שצצו במהלך היום</a:t>
            </a:r>
          </a:p>
          <a:p>
            <a:pPr marL="228600" indent="-228600">
              <a:buAutoNum type="arabicPeriod"/>
            </a:pPr>
            <a:r>
              <a:rPr lang="he-IL" dirty="0"/>
              <a:t>לבצע תיכנון מחדש ביחס למצב העולם בו הוא נמצא.</a:t>
            </a:r>
          </a:p>
          <a:p>
            <a:pPr marL="228600" indent="-228600">
              <a:buAutoNum type="arabicPeriod"/>
            </a:pPr>
            <a:r>
              <a:rPr lang="he-IL" dirty="0"/>
              <a:t>להחליט </a:t>
            </a:r>
            <a:r>
              <a:rPr lang="he-IL" dirty="0" err="1"/>
              <a:t>שהתכנית</a:t>
            </a:r>
            <a:r>
              <a:rPr lang="he-IL" dirty="0"/>
              <a:t> לא אפשרית.</a:t>
            </a:r>
          </a:p>
          <a:p>
            <a:r>
              <a:rPr lang="he-IL" dirty="0"/>
              <a:t> </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16</a:t>
            </a:fld>
            <a:endParaRPr lang="he-IL"/>
          </a:p>
        </p:txBody>
      </p:sp>
    </p:spTree>
    <p:extLst>
      <p:ext uri="{BB962C8B-B14F-4D97-AF65-F5344CB8AC3E}">
        <p14:creationId xmlns:p14="http://schemas.microsoft.com/office/powerpoint/2010/main" val="33378292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יואב</a:t>
            </a:r>
            <a:r>
              <a:rPr lang="he-IL" dirty="0"/>
              <a:t>: כאן ניתן לראות את הסכמה כללית של הבעיה שלנו.</a:t>
            </a:r>
          </a:p>
          <a:p>
            <a:r>
              <a:rPr lang="he-IL" dirty="0"/>
              <a:t>ה-</a:t>
            </a:r>
            <a:r>
              <a:rPr lang="en-US" b="1" dirty="0"/>
              <a:t>planner</a:t>
            </a:r>
            <a:r>
              <a:rPr lang="he-IL" dirty="0"/>
              <a:t> הוא בעצם אלגוריתם </a:t>
            </a:r>
            <a:r>
              <a:rPr lang="he-IL" dirty="0" err="1"/>
              <a:t>האופליין</a:t>
            </a:r>
            <a:r>
              <a:rPr lang="he-IL" dirty="0"/>
              <a:t> שמומש בפרויקט הקודם.</a:t>
            </a:r>
          </a:p>
          <a:p>
            <a:r>
              <a:rPr lang="he-IL" dirty="0"/>
              <a:t>ה-</a:t>
            </a:r>
            <a:r>
              <a:rPr lang="en-US" b="1" dirty="0"/>
              <a:t>executor</a:t>
            </a:r>
            <a:r>
              <a:rPr lang="he-IL" dirty="0"/>
              <a:t> הוא אלגוריתם האונליין שלנו.</a:t>
            </a:r>
          </a:p>
          <a:p>
            <a:r>
              <a:rPr lang="he-IL" dirty="0"/>
              <a:t>כחלק </a:t>
            </a:r>
            <a:r>
              <a:rPr lang="he-IL" dirty="0" err="1"/>
              <a:t>מהפרוייקט</a:t>
            </a:r>
            <a:r>
              <a:rPr lang="he-IL" dirty="0"/>
              <a:t> היה עלינו לבדוק את האלגוריתם שלנו  ולכן בנינו </a:t>
            </a:r>
            <a:r>
              <a:rPr lang="he-IL" b="1" dirty="0"/>
              <a:t>סביבה</a:t>
            </a:r>
            <a:r>
              <a:rPr lang="he-IL" dirty="0"/>
              <a:t> אשר מדמה את שדה התעופה עם הפרעות ושינויים בזמן-אמת.</a:t>
            </a:r>
          </a:p>
          <a:p>
            <a:endParaRPr lang="he-IL" dirty="0"/>
          </a:p>
          <a:p>
            <a:r>
              <a:rPr lang="he-IL" dirty="0"/>
              <a:t>התקשורת בין ה-</a:t>
            </a:r>
            <a:r>
              <a:rPr lang="en-US" dirty="0"/>
              <a:t>planner</a:t>
            </a:r>
            <a:r>
              <a:rPr lang="he-IL" dirty="0"/>
              <a:t> ל-</a:t>
            </a:r>
            <a:r>
              <a:rPr lang="en-US" dirty="0" err="1"/>
              <a:t>excutor</a:t>
            </a:r>
            <a:r>
              <a:rPr lang="he-IL" dirty="0"/>
              <a:t> היא </a:t>
            </a:r>
            <a:r>
              <a:rPr lang="he-IL" b="1" dirty="0"/>
              <a:t>בתדר נמוך </a:t>
            </a:r>
            <a:r>
              <a:rPr lang="he-IL" dirty="0"/>
              <a:t>כיוון שמתבצעת פעם או פעמיים בכל טסט.</a:t>
            </a:r>
          </a:p>
          <a:p>
            <a:r>
              <a:rPr lang="he-IL" dirty="0"/>
              <a:t>התקשורת בין ה-</a:t>
            </a:r>
            <a:r>
              <a:rPr lang="en-US" dirty="0" err="1"/>
              <a:t>excutor</a:t>
            </a:r>
            <a:r>
              <a:rPr lang="he-IL" dirty="0"/>
              <a:t> והסביבה היא </a:t>
            </a:r>
            <a:r>
              <a:rPr lang="he-IL" b="1" dirty="0"/>
              <a:t>בתדר גבוה </a:t>
            </a:r>
            <a:r>
              <a:rPr lang="he-IL" dirty="0"/>
              <a:t>בדומה לעולם האמיתי בו יש תקשורת רבה בין מגדל הפיקוח לשדה התעופה.</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17</a:t>
            </a:fld>
            <a:endParaRPr lang="he-IL"/>
          </a:p>
        </p:txBody>
      </p:sp>
    </p:spTree>
    <p:extLst>
      <p:ext uri="{BB962C8B-B14F-4D97-AF65-F5344CB8AC3E}">
        <p14:creationId xmlns:p14="http://schemas.microsoft.com/office/powerpoint/2010/main" val="7567210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יואב:</a:t>
            </a:r>
            <a:endParaRPr lang="he-IL" u="none" dirty="0"/>
          </a:p>
          <a:p>
            <a:r>
              <a:rPr lang="he-IL" u="none" dirty="0"/>
              <a:t>במימוש </a:t>
            </a:r>
            <a:r>
              <a:rPr lang="he-IL" u="none" dirty="0" err="1"/>
              <a:t>הפרוייקט</a:t>
            </a:r>
            <a:r>
              <a:rPr lang="he-IL" u="none" dirty="0"/>
              <a:t> ביצענו מספר הנחות:</a:t>
            </a:r>
          </a:p>
          <a:p>
            <a:pPr marL="171450" indent="-171450">
              <a:buFontTx/>
              <a:buChar char="-"/>
            </a:pPr>
            <a:r>
              <a:rPr lang="he-IL" u="none" dirty="0"/>
              <a:t>אין המראות ונחיתות בו זמנית – כלומר במרחב האווירי יש מטוס יחיד בכל זמן נתון.</a:t>
            </a:r>
          </a:p>
          <a:p>
            <a:pPr marL="171450" marR="0" lvl="0" indent="-171450" algn="r" defTabSz="914400" rtl="1" eaLnBrk="1" fontAlgn="auto" latinLnBrk="0" hangingPunct="1">
              <a:lnSpc>
                <a:spcPct val="100000"/>
              </a:lnSpc>
              <a:spcBef>
                <a:spcPts val="0"/>
              </a:spcBef>
              <a:spcAft>
                <a:spcPts val="0"/>
              </a:spcAft>
              <a:buClrTx/>
              <a:buSzTx/>
              <a:buFontTx/>
              <a:buChar char="-"/>
              <a:tabLst/>
              <a:defRPr/>
            </a:pPr>
            <a:r>
              <a:rPr lang="he-IL" u="none" dirty="0"/>
              <a:t>זמן תיכנון מחדש זניח ביחס לזמניי הבעיה – </a:t>
            </a:r>
            <a:r>
              <a:rPr lang="he-IL" dirty="0"/>
              <a:t>לכן בעת ביצוע תכנון מחדש הקפאנו את מצב העולם.</a:t>
            </a:r>
          </a:p>
          <a:p>
            <a:pPr marL="171450" marR="0" lvl="0" indent="-171450" algn="r" defTabSz="914400" rtl="1" eaLnBrk="1" fontAlgn="auto" latinLnBrk="0" hangingPunct="1">
              <a:lnSpc>
                <a:spcPct val="100000"/>
              </a:lnSpc>
              <a:spcBef>
                <a:spcPts val="0"/>
              </a:spcBef>
              <a:spcAft>
                <a:spcPts val="0"/>
              </a:spcAft>
              <a:buClrTx/>
              <a:buSzTx/>
              <a:buFontTx/>
              <a:buChar char="-"/>
              <a:tabLst/>
              <a:defRPr/>
            </a:pPr>
            <a:r>
              <a:rPr lang="he-IL" dirty="0"/>
              <a:t>ההפרעה היחידה </a:t>
            </a:r>
            <a:r>
              <a:rPr lang="he-IL" dirty="0" err="1"/>
              <a:t>שסימלצנו</a:t>
            </a:r>
            <a:r>
              <a:rPr lang="he-IL" dirty="0"/>
              <a:t> היא עיכוב\דחייה של פעולה – כלומר מתיחה של גרף ה-</a:t>
            </a:r>
            <a:r>
              <a:rPr lang="en-US" dirty="0"/>
              <a:t>STN</a:t>
            </a:r>
            <a:r>
              <a:rPr lang="he-IL" dirty="0"/>
              <a:t>.</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18</a:t>
            </a:fld>
            <a:endParaRPr lang="he-IL"/>
          </a:p>
        </p:txBody>
      </p:sp>
    </p:spTree>
    <p:extLst>
      <p:ext uri="{BB962C8B-B14F-4D97-AF65-F5344CB8AC3E}">
        <p14:creationId xmlns:p14="http://schemas.microsoft.com/office/powerpoint/2010/main" val="11697537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FontTx/>
              <a:buNone/>
            </a:pPr>
            <a:r>
              <a:rPr lang="he-IL" u="sng" dirty="0"/>
              <a:t>יואב</a:t>
            </a:r>
            <a:r>
              <a:rPr lang="he-IL" dirty="0"/>
              <a:t>:</a:t>
            </a:r>
          </a:p>
          <a:p>
            <a:pPr marL="171450" indent="-171450">
              <a:buFontTx/>
              <a:buChar char="-"/>
            </a:pPr>
            <a:r>
              <a:rPr lang="he-IL" dirty="0"/>
              <a:t>בדיאגרמה הזו ניתן לראות את הקשר בין אלגוריתם </a:t>
            </a:r>
            <a:r>
              <a:rPr lang="he-IL" dirty="0" err="1"/>
              <a:t>האופליין</a:t>
            </a:r>
            <a:r>
              <a:rPr lang="he-IL" dirty="0"/>
              <a:t> לאלגוריתם האונליין.</a:t>
            </a:r>
          </a:p>
          <a:p>
            <a:pPr marL="171450" marR="0" lvl="0" indent="-171450" algn="r" defTabSz="914400" rtl="1" eaLnBrk="1" fontAlgn="auto" latinLnBrk="0" hangingPunct="1">
              <a:lnSpc>
                <a:spcPct val="100000"/>
              </a:lnSpc>
              <a:spcBef>
                <a:spcPts val="0"/>
              </a:spcBef>
              <a:spcAft>
                <a:spcPts val="0"/>
              </a:spcAft>
              <a:buClrTx/>
              <a:buSzTx/>
              <a:buFontTx/>
              <a:buChar char="-"/>
              <a:tabLst/>
              <a:defRPr/>
            </a:pPr>
            <a:r>
              <a:rPr lang="he-IL" dirty="0"/>
              <a:t>חשוב לציין כי </a:t>
            </a:r>
            <a:r>
              <a:rPr lang="he-IL" b="1" dirty="0"/>
              <a:t>השינוי</a:t>
            </a:r>
            <a:r>
              <a:rPr lang="he-IL" dirty="0"/>
              <a:t> העיקרי שביצענו באלגוריתם </a:t>
            </a:r>
            <a:r>
              <a:rPr lang="he-IL" dirty="0" err="1"/>
              <a:t>האופליין</a:t>
            </a:r>
            <a:r>
              <a:rPr lang="he-IL" dirty="0"/>
              <a:t> היה הוספת מעטפת, מעטפת זו </a:t>
            </a:r>
            <a:r>
              <a:rPr lang="he-IL" dirty="0" err="1"/>
              <a:t>איפשרה</a:t>
            </a:r>
            <a:r>
              <a:rPr lang="he-IL" dirty="0"/>
              <a:t> קבלת קלט ופלט על מנת שנוכל לייצר משוב.</a:t>
            </a:r>
          </a:p>
          <a:p>
            <a:pPr marL="0" marR="0" lvl="0" indent="0" algn="r" defTabSz="914400" rtl="1" eaLnBrk="1" fontAlgn="auto" latinLnBrk="0" hangingPunct="1">
              <a:lnSpc>
                <a:spcPct val="100000"/>
              </a:lnSpc>
              <a:spcBef>
                <a:spcPts val="0"/>
              </a:spcBef>
              <a:spcAft>
                <a:spcPts val="0"/>
              </a:spcAft>
              <a:buClrTx/>
              <a:buSzTx/>
              <a:buFontTx/>
              <a:buNone/>
              <a:tabLst/>
              <a:defRPr/>
            </a:pPr>
            <a:endParaRPr lang="he-IL" dirty="0"/>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נעבור על סכמת הבלוקים ונתאר בקצרה את התפקיד של כל בלוק והקשר בין הבלוקים:</a:t>
            </a:r>
          </a:p>
          <a:p>
            <a:pPr marL="171450" indent="-171450">
              <a:buFontTx/>
              <a:buChar char="-"/>
            </a:pPr>
            <a:r>
              <a:rPr lang="he-IL" dirty="0" err="1"/>
              <a:t>האופליין</a:t>
            </a:r>
            <a:r>
              <a:rPr lang="he-IL" dirty="0"/>
              <a:t> </a:t>
            </a:r>
            <a:r>
              <a:rPr lang="he-IL" b="1" dirty="0"/>
              <a:t>מקבל</a:t>
            </a:r>
            <a:r>
              <a:rPr lang="he-IL" dirty="0"/>
              <a:t> קובץ </a:t>
            </a:r>
            <a:r>
              <a:rPr lang="he-IL" dirty="0" err="1"/>
              <a:t>קונפיג</a:t>
            </a:r>
            <a:r>
              <a:rPr lang="he-IL" dirty="0"/>
              <a:t> חדש(טסט\יום חדש) או </a:t>
            </a:r>
            <a:r>
              <a:rPr lang="he-IL" dirty="0" err="1"/>
              <a:t>קונפיג</a:t>
            </a:r>
            <a:r>
              <a:rPr lang="he-IL" dirty="0"/>
              <a:t> שנוצר </a:t>
            </a:r>
            <a:r>
              <a:rPr lang="he-IL" dirty="0" err="1"/>
              <a:t>מתיכנון</a:t>
            </a:r>
            <a:r>
              <a:rPr lang="he-IL" dirty="0"/>
              <a:t> מחדש(משוב).</a:t>
            </a:r>
          </a:p>
          <a:p>
            <a:pPr marL="171450" indent="-171450">
              <a:buFontTx/>
              <a:buChar char="-"/>
            </a:pPr>
            <a:r>
              <a:rPr lang="he-IL" b="1" dirty="0"/>
              <a:t>כפלט</a:t>
            </a:r>
            <a:r>
              <a:rPr lang="he-IL" dirty="0"/>
              <a:t> </a:t>
            </a:r>
            <a:r>
              <a:rPr lang="he-IL" dirty="0" err="1"/>
              <a:t>האופליין</a:t>
            </a:r>
            <a:r>
              <a:rPr lang="he-IL" dirty="0"/>
              <a:t> מוציא תוכנית (</a:t>
            </a:r>
            <a:r>
              <a:rPr lang="en-US" dirty="0"/>
              <a:t>STN</a:t>
            </a:r>
            <a:r>
              <a:rPr lang="he-IL" dirty="0"/>
              <a:t>) ומעביר אותה למנהל התוכנית.</a:t>
            </a:r>
          </a:p>
          <a:p>
            <a:pPr marL="0" indent="0">
              <a:buFontTx/>
              <a:buNone/>
            </a:pPr>
            <a:endParaRPr lang="he-IL" dirty="0"/>
          </a:p>
          <a:p>
            <a:pPr marL="171450" indent="-171450">
              <a:buFontTx/>
              <a:buChar char="-"/>
            </a:pPr>
            <a:r>
              <a:rPr lang="he-IL" b="1" dirty="0"/>
              <a:t>מנהל </a:t>
            </a:r>
            <a:r>
              <a:rPr lang="he-IL" b="1" dirty="0" err="1"/>
              <a:t>התכנית</a:t>
            </a:r>
            <a:r>
              <a:rPr lang="he-IL" b="1" dirty="0"/>
              <a:t> </a:t>
            </a:r>
            <a:r>
              <a:rPr lang="he-IL" dirty="0"/>
              <a:t>מקבל כקלט את תכנית היום אשר מייצר את המודולים השונים והקשרים ביניהם.</a:t>
            </a:r>
          </a:p>
          <a:p>
            <a:pPr marL="171450" indent="-171450">
              <a:buFontTx/>
              <a:buChar char="-"/>
            </a:pPr>
            <a:r>
              <a:rPr lang="he-IL" b="1" dirty="0"/>
              <a:t>הבקר</a:t>
            </a:r>
            <a:r>
              <a:rPr lang="he-IL" dirty="0"/>
              <a:t> מקבל את קובץ </a:t>
            </a:r>
            <a:r>
              <a:rPr lang="he-IL" dirty="0" err="1"/>
              <a:t>הקונפיג</a:t>
            </a:r>
            <a:r>
              <a:rPr lang="he-IL" dirty="0"/>
              <a:t> </a:t>
            </a:r>
            <a:r>
              <a:rPr lang="he-IL" dirty="0" err="1"/>
              <a:t>והתכנית</a:t>
            </a:r>
            <a:r>
              <a:rPr lang="he-IL" dirty="0"/>
              <a:t> (</a:t>
            </a:r>
            <a:r>
              <a:rPr lang="en-US" dirty="0"/>
              <a:t>STN</a:t>
            </a:r>
            <a:r>
              <a:rPr lang="he-IL" dirty="0"/>
              <a:t>) </a:t>
            </a:r>
            <a:r>
              <a:rPr lang="he-IL" b="1" dirty="0"/>
              <a:t>ותפקידו</a:t>
            </a:r>
            <a:r>
              <a:rPr lang="he-IL" dirty="0"/>
              <a:t> לשמש כמגדל בקרה ופיקוח.</a:t>
            </a:r>
          </a:p>
          <a:p>
            <a:pPr marL="171450" marR="0" lvl="0" indent="-171450" algn="r" defTabSz="914400" rtl="1" eaLnBrk="1" fontAlgn="auto" latinLnBrk="0" hangingPunct="1">
              <a:lnSpc>
                <a:spcPct val="100000"/>
              </a:lnSpc>
              <a:spcBef>
                <a:spcPts val="0"/>
              </a:spcBef>
              <a:spcAft>
                <a:spcPts val="0"/>
              </a:spcAft>
              <a:buClrTx/>
              <a:buSzTx/>
              <a:buFontTx/>
              <a:buChar char="-"/>
              <a:tabLst/>
              <a:defRPr/>
            </a:pPr>
            <a:r>
              <a:rPr lang="he-IL" dirty="0"/>
              <a:t>מודול </a:t>
            </a:r>
            <a:r>
              <a:rPr lang="he-IL" b="1" dirty="0"/>
              <a:t>מצב העולם </a:t>
            </a:r>
            <a:r>
              <a:rPr lang="he-IL" dirty="0"/>
              <a:t>(</a:t>
            </a:r>
            <a:r>
              <a:rPr lang="en-US" dirty="0"/>
              <a:t>state</a:t>
            </a:r>
            <a:r>
              <a:rPr lang="he-IL" dirty="0"/>
              <a:t>) מייצג תמונה של כל המטוסים, נתיבים ושאר הפרמטרים אחריהם אנו עוקבים.</a:t>
            </a:r>
            <a:br>
              <a:rPr lang="en-US" dirty="0"/>
            </a:br>
            <a:r>
              <a:rPr lang="he-IL" dirty="0"/>
              <a:t>מקבל </a:t>
            </a:r>
            <a:r>
              <a:rPr lang="he-IL" dirty="0" err="1"/>
              <a:t>עידכונים</a:t>
            </a:r>
            <a:r>
              <a:rPr lang="he-IL" dirty="0"/>
              <a:t> מהסימולטור על כל התחלה\סיום של פעולה.</a:t>
            </a:r>
          </a:p>
          <a:p>
            <a:pPr marL="0" marR="0" lvl="0" indent="0" algn="r" defTabSz="914400" rtl="1" eaLnBrk="1" fontAlgn="auto" latinLnBrk="0" hangingPunct="1">
              <a:lnSpc>
                <a:spcPct val="100000"/>
              </a:lnSpc>
              <a:spcBef>
                <a:spcPts val="0"/>
              </a:spcBef>
              <a:spcAft>
                <a:spcPts val="0"/>
              </a:spcAft>
              <a:buClrTx/>
              <a:buSzTx/>
              <a:buFontTx/>
              <a:buNone/>
              <a:tabLst/>
              <a:defRPr/>
            </a:pPr>
            <a:endParaRPr lang="he-IL" dirty="0"/>
          </a:p>
          <a:p>
            <a:pPr marL="171450" indent="-171450">
              <a:buFontTx/>
              <a:buChar char="-"/>
            </a:pPr>
            <a:r>
              <a:rPr lang="he-IL" b="1" dirty="0"/>
              <a:t>שעון</a:t>
            </a:r>
            <a:r>
              <a:rPr lang="he-IL" dirty="0"/>
              <a:t> – מודול גלובלי אשר סופר זמן באופן דיסקרטי.</a:t>
            </a:r>
          </a:p>
          <a:p>
            <a:pPr marL="171450" indent="-171450">
              <a:buFontTx/>
              <a:buChar char="-"/>
            </a:pPr>
            <a:r>
              <a:rPr lang="he-IL" b="1" dirty="0"/>
              <a:t>אירועים</a:t>
            </a:r>
            <a:r>
              <a:rPr lang="he-IL" dirty="0"/>
              <a:t> – מודול גלובלי אשר משמש כאמצעי תקשורת בין המודולים השונים </a:t>
            </a:r>
            <a:r>
              <a:rPr lang="he-IL" dirty="0" err="1"/>
              <a:t>בתכנית</a:t>
            </a:r>
            <a:r>
              <a:rPr lang="he-IL" dirty="0"/>
              <a:t> שלנו – מעין </a:t>
            </a:r>
            <a:r>
              <a:rPr lang="en-US" dirty="0"/>
              <a:t>BUS</a:t>
            </a:r>
            <a:r>
              <a:rPr lang="he-IL" dirty="0"/>
              <a:t>.</a:t>
            </a:r>
          </a:p>
          <a:p>
            <a:pPr marL="171450" indent="-171450">
              <a:buFontTx/>
              <a:buChar char="-"/>
            </a:pPr>
            <a:r>
              <a:rPr lang="he-IL" b="1" dirty="0"/>
              <a:t>הסימולטור</a:t>
            </a:r>
            <a:r>
              <a:rPr lang="he-IL" dirty="0"/>
              <a:t> משמש כמודל לעולם אשר מריץ את הפעולות ונותן אינדיקציה כאשר פעולות התחילו או הסתיימו.</a:t>
            </a:r>
          </a:p>
          <a:p>
            <a:pPr marL="171450" indent="-171450">
              <a:buFontTx/>
              <a:buChar char="-"/>
            </a:pPr>
            <a:r>
              <a:rPr lang="he-IL" b="1" dirty="0"/>
              <a:t>מודול ההפרעות </a:t>
            </a:r>
            <a:r>
              <a:rPr lang="he-IL" dirty="0"/>
              <a:t>– בוחר באופן רנדומלי לאיזה פעולה להפריע ומה משך ההפרעה.</a:t>
            </a:r>
          </a:p>
          <a:p>
            <a:pPr marL="171450" indent="-171450">
              <a:buFontTx/>
              <a:buChar char="-"/>
            </a:pPr>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19</a:t>
            </a:fld>
            <a:endParaRPr lang="he-IL"/>
          </a:p>
        </p:txBody>
      </p:sp>
    </p:spTree>
    <p:extLst>
      <p:ext uri="{BB962C8B-B14F-4D97-AF65-F5344CB8AC3E}">
        <p14:creationId xmlns:p14="http://schemas.microsoft.com/office/powerpoint/2010/main" val="8501130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הודיה</a:t>
            </a:r>
            <a:r>
              <a:rPr lang="he-IL" dirty="0"/>
              <a:t>: שדה תעופה מורכב מפעולות רבות במהלך היום - הוא מכיל מס' רב של מטוסים ומס' רב של נתיבים ועליו לסנכרן בין כל הפעולות ולפקח עליהן. יש כל מיני סוגים של פעולות - </a:t>
            </a:r>
          </a:p>
          <a:p>
            <a:pPr marL="171450" indent="-171450">
              <a:buFont typeface="Arial" panose="020B0604020202020204" pitchFamily="34" charset="0"/>
              <a:buChar char="•"/>
            </a:pPr>
            <a:r>
              <a:rPr lang="he-IL" dirty="0"/>
              <a:t>ישנן פעולות רבות המתרחשות בו-זמנית.</a:t>
            </a:r>
          </a:p>
          <a:p>
            <a:pPr marL="171450" indent="-171450">
              <a:buFont typeface="Arial" panose="020B0604020202020204" pitchFamily="34" charset="0"/>
              <a:buChar char="•"/>
            </a:pPr>
            <a:r>
              <a:rPr lang="he-IL" dirty="0"/>
              <a:t>ישנן פעולות התלויות אחת בשנייה</a:t>
            </a:r>
          </a:p>
          <a:p>
            <a:pPr marL="171450" indent="-171450">
              <a:buFont typeface="Arial" panose="020B0604020202020204" pitchFamily="34" charset="0"/>
              <a:buChar char="•"/>
            </a:pPr>
            <a:r>
              <a:rPr lang="he-IL" dirty="0"/>
              <a:t>וישנן פעולות אשר יוצרות הפרעות ויכולות לשבש את סדר היום.</a:t>
            </a:r>
          </a:p>
          <a:p>
            <a:pPr marL="0" indent="0">
              <a:buFont typeface="Arial" panose="020B0604020202020204" pitchFamily="34" charset="0"/>
              <a:buNone/>
            </a:pPr>
            <a:endParaRPr lang="he-IL" dirty="0"/>
          </a:p>
          <a:p>
            <a:r>
              <a:rPr lang="he-IL" u="sng" dirty="0"/>
              <a:t>יואב</a:t>
            </a:r>
            <a:r>
              <a:rPr lang="he-IL" dirty="0"/>
              <a:t>: פיקוח על שדה תעופה בדרך כלל מתבצע על ידי בניית תוכנית לסדר יום. תוכנית זו מכילה את סדר ההמראות והנחיתות עבור כל יום מראש.  </a:t>
            </a:r>
          </a:p>
          <a:p>
            <a:r>
              <a:rPr lang="he-IL" dirty="0"/>
              <a:t>בנוסף, הפיקוח דורש מעקב אחר התוכנית בזמן אמת וטיפול בבעיות שצצות.</a:t>
            </a:r>
          </a:p>
          <a:p>
            <a:endParaRPr lang="he-IL" dirty="0"/>
          </a:p>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2</a:t>
            </a:fld>
            <a:endParaRPr lang="he-IL"/>
          </a:p>
        </p:txBody>
      </p:sp>
    </p:spTree>
    <p:extLst>
      <p:ext uri="{BB962C8B-B14F-4D97-AF65-F5344CB8AC3E}">
        <p14:creationId xmlns:p14="http://schemas.microsoft.com/office/powerpoint/2010/main" val="25223270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הודיה</a:t>
            </a:r>
            <a:r>
              <a:rPr lang="he-IL" u="none" dirty="0"/>
              <a:t>: כעת נצלול לתוך הבלוקים ונעבור על נקודות חשובות בכל בלוק.</a:t>
            </a:r>
          </a:p>
          <a:p>
            <a:r>
              <a:rPr lang="he-IL" b="1" u="none" dirty="0"/>
              <a:t>מנהל</a:t>
            </a:r>
            <a:r>
              <a:rPr lang="he-IL" b="1" dirty="0"/>
              <a:t> התוכנית </a:t>
            </a:r>
            <a:r>
              <a:rPr lang="he-IL" dirty="0"/>
              <a:t>הוא בעצם החולייה המקשרת בין האונליין </a:t>
            </a:r>
            <a:r>
              <a:rPr lang="he-IL" dirty="0" err="1"/>
              <a:t>לאופליין</a:t>
            </a:r>
            <a:r>
              <a:rPr lang="he-IL" dirty="0"/>
              <a:t>.</a:t>
            </a:r>
            <a:br>
              <a:rPr lang="en-US" dirty="0"/>
            </a:br>
            <a:endParaRPr lang="he-IL" dirty="0"/>
          </a:p>
          <a:p>
            <a:r>
              <a:rPr lang="he-IL" dirty="0"/>
              <a:t>הוא מקבל את </a:t>
            </a:r>
            <a:r>
              <a:rPr lang="he-IL" b="1" dirty="0"/>
              <a:t>הפלט</a:t>
            </a:r>
            <a:r>
              <a:rPr lang="he-IL" dirty="0"/>
              <a:t> של </a:t>
            </a:r>
            <a:r>
              <a:rPr lang="he-IL" dirty="0" err="1"/>
              <a:t>האופליין</a:t>
            </a:r>
            <a:r>
              <a:rPr lang="he-IL" dirty="0"/>
              <a:t> ומסדר אותו, בנוסף הוא בונה את המודולים של האונליין:</a:t>
            </a:r>
          </a:p>
          <a:p>
            <a:pPr marL="171450" indent="-171450">
              <a:buFont typeface="Arial" panose="020B0604020202020204" pitchFamily="34" charset="0"/>
              <a:buChar char="•"/>
            </a:pPr>
            <a:r>
              <a:rPr lang="he-IL" dirty="0"/>
              <a:t>הוא אחראי על יצירת </a:t>
            </a:r>
            <a:r>
              <a:rPr lang="he-IL" b="1" dirty="0"/>
              <a:t>המודולים הגלובליים</a:t>
            </a:r>
            <a:r>
              <a:rPr lang="he-IL" dirty="0"/>
              <a:t>, ועל הניקיון שלהם כאשר מתקבלת תוכנית חדשה.</a:t>
            </a:r>
          </a:p>
          <a:p>
            <a:pPr marL="171450" indent="-171450">
              <a:buFont typeface="Arial" panose="020B0604020202020204" pitchFamily="34" charset="0"/>
              <a:buChar char="•"/>
            </a:pPr>
            <a:r>
              <a:rPr lang="he-IL" dirty="0"/>
              <a:t>הוא יוצר את </a:t>
            </a:r>
            <a:r>
              <a:rPr lang="he-IL" b="1" dirty="0"/>
              <a:t>המודולים הלוקאלים </a:t>
            </a:r>
            <a:r>
              <a:rPr lang="he-IL" dirty="0"/>
              <a:t>עבור כל טסט ומקשר בניהם.</a:t>
            </a:r>
          </a:p>
          <a:p>
            <a:pPr marL="171450" indent="-171450">
              <a:buFont typeface="Arial" panose="020B0604020202020204" pitchFamily="34" charset="0"/>
              <a:buChar char="•"/>
            </a:pPr>
            <a:r>
              <a:rPr lang="he-IL" b="1" dirty="0"/>
              <a:t>בודק</a:t>
            </a:r>
            <a:r>
              <a:rPr lang="he-IL" dirty="0"/>
              <a:t> האם יש צורך בתכנון מחדש ובמידה וכן מריץ את </a:t>
            </a:r>
            <a:r>
              <a:rPr lang="he-IL" dirty="0" err="1"/>
              <a:t>האופליין</a:t>
            </a:r>
            <a:r>
              <a:rPr lang="he-IL" dirty="0"/>
              <a:t>.</a:t>
            </a:r>
          </a:p>
          <a:p>
            <a:r>
              <a:rPr lang="he-IL" dirty="0"/>
              <a:t>		</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20</a:t>
            </a:fld>
            <a:endParaRPr lang="he-IL"/>
          </a:p>
        </p:txBody>
      </p:sp>
    </p:spTree>
    <p:extLst>
      <p:ext uri="{BB962C8B-B14F-4D97-AF65-F5344CB8AC3E}">
        <p14:creationId xmlns:p14="http://schemas.microsoft.com/office/powerpoint/2010/main" val="29062975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הודיה</a:t>
            </a:r>
            <a:r>
              <a:rPr lang="he-IL" dirty="0"/>
              <a:t>: כאן ניתן לראות את ה-</a:t>
            </a:r>
            <a:r>
              <a:rPr lang="en-US" b="1" dirty="0"/>
              <a:t>flow</a:t>
            </a:r>
            <a:r>
              <a:rPr lang="he-IL" dirty="0"/>
              <a:t> של מנהל התוכנית:</a:t>
            </a:r>
          </a:p>
          <a:p>
            <a:r>
              <a:rPr lang="he-IL" dirty="0"/>
              <a:t>תחילה הוא </a:t>
            </a:r>
            <a:r>
              <a:rPr lang="he-IL" b="1" dirty="0"/>
              <a:t>יוצר</a:t>
            </a:r>
            <a:r>
              <a:rPr lang="he-IL" dirty="0"/>
              <a:t> את הבלוקים </a:t>
            </a:r>
            <a:r>
              <a:rPr lang="he-IL" dirty="0" err="1"/>
              <a:t>הגלובלים</a:t>
            </a:r>
            <a:r>
              <a:rPr lang="he-IL" dirty="0"/>
              <a:t>.</a:t>
            </a:r>
          </a:p>
          <a:p>
            <a:endParaRPr lang="he-IL" dirty="0"/>
          </a:p>
          <a:p>
            <a:r>
              <a:rPr lang="he-IL" dirty="0"/>
              <a:t>עבור כל טסט הוא:</a:t>
            </a:r>
          </a:p>
          <a:p>
            <a:r>
              <a:rPr lang="he-IL" b="1" dirty="0"/>
              <a:t>בודק</a:t>
            </a:r>
            <a:r>
              <a:rPr lang="he-IL" dirty="0"/>
              <a:t> האם הטסט סיים</a:t>
            </a:r>
          </a:p>
          <a:p>
            <a:r>
              <a:rPr lang="he-IL" b="1" dirty="0"/>
              <a:t>   - אם כן</a:t>
            </a:r>
            <a:r>
              <a:rPr lang="he-IL" dirty="0"/>
              <a:t>, הוא מבצע ניקיון לבלוקים הגלובליים ועובר לטסט הבא!	</a:t>
            </a:r>
          </a:p>
          <a:p>
            <a:r>
              <a:rPr lang="he-IL" b="1" dirty="0"/>
              <a:t>   - אם לא</a:t>
            </a:r>
            <a:r>
              <a:rPr lang="he-IL" dirty="0"/>
              <a:t>, הוא בודק האם יש צורך בתכנון מחדש.</a:t>
            </a:r>
          </a:p>
          <a:p>
            <a:r>
              <a:rPr lang="he-IL" b="1" dirty="0"/>
              <a:t>      - אם אין צורך</a:t>
            </a:r>
            <a:r>
              <a:rPr lang="he-IL" dirty="0"/>
              <a:t>, כלומר אנחנו בתחילת טסט, הוא ייצור את המודולים הלוקליים ויריץ סימולציה.</a:t>
            </a:r>
          </a:p>
          <a:p>
            <a:r>
              <a:rPr lang="he-IL" dirty="0"/>
              <a:t>      </a:t>
            </a:r>
            <a:r>
              <a:rPr lang="he-IL" b="1" dirty="0"/>
              <a:t>- אם יש צורך בתכנון מחדש</a:t>
            </a:r>
            <a:r>
              <a:rPr lang="he-IL" b="0" dirty="0"/>
              <a:t>,</a:t>
            </a:r>
            <a:r>
              <a:rPr lang="he-IL" dirty="0"/>
              <a:t> הוא יבצע קריאה </a:t>
            </a:r>
            <a:r>
              <a:rPr lang="he-IL" dirty="0" err="1"/>
              <a:t>לאופליין</a:t>
            </a:r>
            <a:r>
              <a:rPr lang="he-IL" dirty="0"/>
              <a:t> עם </a:t>
            </a:r>
            <a:r>
              <a:rPr lang="he-IL" dirty="0" err="1"/>
              <a:t>הקונפיג</a:t>
            </a:r>
            <a:r>
              <a:rPr lang="he-IL" dirty="0"/>
              <a:t> של התיכנון מחדש, ינקה את המודולים הגלובליים ויבנה מחדש את המודולים הלוקליים.</a:t>
            </a:r>
          </a:p>
          <a:p>
            <a:endParaRPr lang="he-IL" dirty="0"/>
          </a:p>
          <a:p>
            <a:r>
              <a:rPr lang="he-IL" dirty="0"/>
              <a:t>בסוף כל סימולציה עובר לטסט הבא.</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21</a:t>
            </a:fld>
            <a:endParaRPr lang="he-IL"/>
          </a:p>
        </p:txBody>
      </p:sp>
    </p:spTree>
    <p:extLst>
      <p:ext uri="{BB962C8B-B14F-4D97-AF65-F5344CB8AC3E}">
        <p14:creationId xmlns:p14="http://schemas.microsoft.com/office/powerpoint/2010/main" val="346093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יואב</a:t>
            </a:r>
            <a:r>
              <a:rPr lang="he-IL" dirty="0"/>
              <a:t>: </a:t>
            </a:r>
            <a:r>
              <a:rPr lang="he-IL" dirty="0" err="1"/>
              <a:t>הקונטרולר</a:t>
            </a:r>
            <a:r>
              <a:rPr lang="he-IL" dirty="0"/>
              <a:t> משמש כמגדל פיקוח ובקרה, הוא </a:t>
            </a:r>
            <a:r>
              <a:rPr lang="he-IL" b="1" dirty="0"/>
              <a:t>מחליט</a:t>
            </a:r>
            <a:r>
              <a:rPr lang="he-IL" dirty="0"/>
              <a:t> על הפעולות הבאות שיישלחו לסביבה לביצוע.</a:t>
            </a:r>
          </a:p>
          <a:p>
            <a:r>
              <a:rPr lang="he-IL" dirty="0"/>
              <a:t>הוא </a:t>
            </a:r>
            <a:r>
              <a:rPr lang="he-IL" b="1" dirty="0"/>
              <a:t>משתמש</a:t>
            </a:r>
            <a:r>
              <a:rPr lang="he-IL" dirty="0"/>
              <a:t> בשני מבניי נתונים – גרף ה-</a:t>
            </a:r>
            <a:r>
              <a:rPr lang="en-US" dirty="0"/>
              <a:t>STN</a:t>
            </a:r>
            <a:r>
              <a:rPr lang="he-IL" dirty="0"/>
              <a:t> ותור עדיפויות של כלל הפעולות </a:t>
            </a:r>
            <a:r>
              <a:rPr lang="he-IL" dirty="0" err="1"/>
              <a:t>בתכנית</a:t>
            </a:r>
            <a:r>
              <a:rPr lang="he-IL" dirty="0"/>
              <a:t>.</a:t>
            </a:r>
          </a:p>
          <a:p>
            <a:endParaRPr lang="he-IL" dirty="0"/>
          </a:p>
          <a:p>
            <a:r>
              <a:rPr lang="he-IL" dirty="0" err="1"/>
              <a:t>הקונטרולר</a:t>
            </a:r>
            <a:r>
              <a:rPr lang="he-IL" dirty="0"/>
              <a:t> מחזיק </a:t>
            </a:r>
            <a:r>
              <a:rPr lang="he-IL" dirty="0" err="1"/>
              <a:t>רפרנס</a:t>
            </a:r>
            <a:r>
              <a:rPr lang="he-IL" dirty="0"/>
              <a:t> לשעון </a:t>
            </a:r>
            <a:r>
              <a:rPr lang="he-IL" dirty="0" err="1"/>
              <a:t>והאיבנטס</a:t>
            </a:r>
            <a:r>
              <a:rPr lang="he-IL" dirty="0"/>
              <a:t> על מנת שיוכל לתקשר עם שאר המודולים </a:t>
            </a:r>
            <a:r>
              <a:rPr lang="he-IL" dirty="0" err="1"/>
              <a:t>בתכנית</a:t>
            </a:r>
            <a:r>
              <a:rPr lang="he-IL" dirty="0"/>
              <a:t>.</a:t>
            </a:r>
          </a:p>
          <a:p>
            <a:endParaRPr lang="he-IL" dirty="0"/>
          </a:p>
          <a:p>
            <a:r>
              <a:rPr lang="he-IL" dirty="0"/>
              <a:t>למודול </a:t>
            </a:r>
            <a:r>
              <a:rPr lang="he-IL" dirty="0" err="1"/>
              <a:t>הקונטרולר</a:t>
            </a:r>
            <a:r>
              <a:rPr lang="he-IL" dirty="0"/>
              <a:t> מאזין מודול ההפרעות על מנת שיוכל להגריל הפרעות בהתאם לפעולות הנשלחות לסביבה.</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22</a:t>
            </a:fld>
            <a:endParaRPr lang="he-IL"/>
          </a:p>
        </p:txBody>
      </p:sp>
    </p:spTree>
    <p:extLst>
      <p:ext uri="{BB962C8B-B14F-4D97-AF65-F5344CB8AC3E}">
        <p14:creationId xmlns:p14="http://schemas.microsoft.com/office/powerpoint/2010/main" val="41660177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יואב</a:t>
            </a:r>
            <a:r>
              <a:rPr lang="he-IL" dirty="0"/>
              <a:t>: פה אנחנו רואים את </a:t>
            </a:r>
            <a:r>
              <a:rPr lang="he-IL" b="1" dirty="0"/>
              <a:t>הפלט</a:t>
            </a:r>
            <a:r>
              <a:rPr lang="he-IL" dirty="0"/>
              <a:t> של </a:t>
            </a:r>
            <a:r>
              <a:rPr lang="he-IL" dirty="0" err="1"/>
              <a:t>האופליין</a:t>
            </a:r>
            <a:r>
              <a:rPr lang="he-IL" dirty="0"/>
              <a:t> שהוא גרף ה-</a:t>
            </a:r>
            <a:r>
              <a:rPr lang="en-US" dirty="0"/>
              <a:t>STN</a:t>
            </a:r>
            <a:r>
              <a:rPr lang="he-IL" dirty="0"/>
              <a:t> </a:t>
            </a:r>
            <a:r>
              <a:rPr lang="he-IL" b="1" dirty="0"/>
              <a:t>בתצורה</a:t>
            </a:r>
            <a:r>
              <a:rPr lang="he-IL" dirty="0"/>
              <a:t> של טבלה. </a:t>
            </a:r>
          </a:p>
          <a:p>
            <a:r>
              <a:rPr lang="he-IL" dirty="0"/>
              <a:t>בשביל </a:t>
            </a:r>
            <a:r>
              <a:rPr lang="he-IL" b="1" dirty="0"/>
              <a:t>הניהול</a:t>
            </a:r>
            <a:r>
              <a:rPr lang="he-IL" dirty="0"/>
              <a:t> של האונליין היינו צריכים להעביר אותו למבנה נתונים של גרף מכוון חסר מעגלים.</a:t>
            </a:r>
          </a:p>
          <a:p>
            <a:r>
              <a:rPr lang="he-IL" dirty="0"/>
              <a:t>סידרנו אותו במבנה נתונים כזה, על מנת שיהיה לנו נוח לבצע </a:t>
            </a:r>
            <a:r>
              <a:rPr lang="he-IL" b="1" dirty="0"/>
              <a:t>חיפוש</a:t>
            </a:r>
            <a:r>
              <a:rPr lang="he-IL" dirty="0"/>
              <a:t> בגרף </a:t>
            </a:r>
            <a:r>
              <a:rPr lang="he-IL" b="1" dirty="0"/>
              <a:t>ולעקוב</a:t>
            </a:r>
            <a:r>
              <a:rPr lang="he-IL" dirty="0"/>
              <a:t> אחר התלויות (איזו פעולה תלויה באיזו פעולה – מיוצג ע"י קשרי אב ובן).</a:t>
            </a:r>
          </a:p>
          <a:p>
            <a:endParaRPr lang="he-IL" dirty="0"/>
          </a:p>
          <a:p>
            <a:r>
              <a:rPr lang="he-IL" dirty="0"/>
              <a:t>ניתן לראות פה ששורות 1 ו2 הן </a:t>
            </a:r>
            <a:r>
              <a:rPr lang="he-IL" b="1" dirty="0"/>
              <a:t>האבות</a:t>
            </a:r>
            <a:r>
              <a:rPr lang="he-IL" dirty="0"/>
              <a:t> של כלל הגרף.</a:t>
            </a:r>
          </a:p>
          <a:p>
            <a:endParaRPr lang="he-IL" dirty="0"/>
          </a:p>
          <a:p>
            <a:r>
              <a:rPr lang="he-IL" dirty="0"/>
              <a:t>לצומת יכול להיות </a:t>
            </a:r>
            <a:r>
              <a:rPr lang="he-IL" b="1" dirty="0"/>
              <a:t>מספר</a:t>
            </a:r>
            <a:r>
              <a:rPr lang="he-IL" dirty="0"/>
              <a:t> בנים </a:t>
            </a:r>
            <a:r>
              <a:rPr lang="he-IL" b="1" dirty="0"/>
              <a:t>המשמעות</a:t>
            </a:r>
            <a:r>
              <a:rPr lang="he-IL" dirty="0"/>
              <a:t> היא שישנם מספר פעולות התלויות בסיום הפעולה.</a:t>
            </a:r>
          </a:p>
          <a:p>
            <a:endParaRPr lang="he-IL" dirty="0"/>
          </a:p>
          <a:p>
            <a:r>
              <a:rPr lang="he-IL" dirty="0"/>
              <a:t>לצומת יכול להיות </a:t>
            </a:r>
            <a:r>
              <a:rPr lang="he-IL" b="1" dirty="0"/>
              <a:t>מספר</a:t>
            </a:r>
            <a:r>
              <a:rPr lang="he-IL" dirty="0"/>
              <a:t> אבות </a:t>
            </a:r>
            <a:r>
              <a:rPr lang="he-IL" b="1" dirty="0"/>
              <a:t>המשמעות</a:t>
            </a:r>
            <a:r>
              <a:rPr lang="he-IL" dirty="0"/>
              <a:t> היא שישנם מספר פעולות שצריכות להסתיים טרם תחילת הפעולה הנוכחית.</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23</a:t>
            </a:fld>
            <a:endParaRPr lang="he-IL"/>
          </a:p>
        </p:txBody>
      </p:sp>
    </p:spTree>
    <p:extLst>
      <p:ext uri="{BB962C8B-B14F-4D97-AF65-F5344CB8AC3E}">
        <p14:creationId xmlns:p14="http://schemas.microsoft.com/office/powerpoint/2010/main" val="7779583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יואב</a:t>
            </a:r>
            <a:r>
              <a:rPr lang="he-IL" u="none" dirty="0"/>
              <a:t>: זה</a:t>
            </a:r>
            <a:r>
              <a:rPr lang="he-IL" dirty="0"/>
              <a:t> הוא תור העדיפויות שלפיו הבקר שולח את הפעולות לביצוע.</a:t>
            </a:r>
          </a:p>
          <a:p>
            <a:r>
              <a:rPr lang="he-IL" dirty="0"/>
              <a:t>התור </a:t>
            </a:r>
            <a:r>
              <a:rPr lang="he-IL" b="1" dirty="0"/>
              <a:t>מאותחל</a:t>
            </a:r>
            <a:r>
              <a:rPr lang="he-IL" dirty="0"/>
              <a:t> לפי התוכנית הראשונית שהתקבלה </a:t>
            </a:r>
            <a:r>
              <a:rPr lang="he-IL" dirty="0" err="1"/>
              <a:t>מהאופליין</a:t>
            </a:r>
            <a:r>
              <a:rPr lang="he-IL" dirty="0"/>
              <a:t>.</a:t>
            </a:r>
          </a:p>
          <a:p>
            <a:r>
              <a:rPr lang="he-IL" dirty="0"/>
              <a:t>- התור </a:t>
            </a:r>
            <a:r>
              <a:rPr lang="he-IL" b="1" dirty="0"/>
              <a:t>מסודר</a:t>
            </a:r>
            <a:r>
              <a:rPr lang="he-IL" dirty="0"/>
              <a:t> לפי הזמן בו הפעולה אמורה להתחיל ביחס לתחילת הבעיה.</a:t>
            </a:r>
          </a:p>
          <a:p>
            <a:pPr marL="171450" indent="-171450">
              <a:buFontTx/>
              <a:buChar char="-"/>
            </a:pPr>
            <a:r>
              <a:rPr lang="he-IL" dirty="0"/>
              <a:t>התור </a:t>
            </a:r>
            <a:r>
              <a:rPr lang="he-IL" b="1" dirty="0"/>
              <a:t>מורכב</a:t>
            </a:r>
            <a:r>
              <a:rPr lang="he-IL" dirty="0"/>
              <a:t> ממצביעים לצמתים בגרף (אשר מכילים מידע על כל פעולה).</a:t>
            </a:r>
          </a:p>
          <a:p>
            <a:pPr marL="171450" indent="-171450">
              <a:buFontTx/>
              <a:buChar char="-"/>
            </a:pPr>
            <a:endParaRPr lang="he-IL" dirty="0"/>
          </a:p>
          <a:p>
            <a:pPr marL="171450" indent="-171450">
              <a:buFontTx/>
              <a:buChar char="-"/>
            </a:pPr>
            <a:r>
              <a:rPr lang="he-IL" dirty="0"/>
              <a:t>עבור כל פעולה נבדוק מס' דברים:</a:t>
            </a:r>
          </a:p>
          <a:p>
            <a:pPr marL="171450" indent="-171450">
              <a:buFontTx/>
              <a:buChar char="-"/>
            </a:pPr>
            <a:r>
              <a:rPr lang="he-IL" dirty="0"/>
              <a:t>1. האם האבות שלה </a:t>
            </a:r>
            <a:r>
              <a:rPr lang="he-IL" b="1" dirty="0"/>
              <a:t>סיימו</a:t>
            </a:r>
            <a:r>
              <a:rPr lang="he-IL" dirty="0"/>
              <a:t> (מתבצע על ידי חיפוש בגרף).</a:t>
            </a:r>
          </a:p>
          <a:p>
            <a:pPr marL="171450" indent="-171450">
              <a:buFontTx/>
              <a:buChar char="-"/>
            </a:pPr>
            <a:r>
              <a:rPr lang="he-IL" dirty="0"/>
              <a:t>2. האם הגיע הזמן שלה </a:t>
            </a:r>
            <a:r>
              <a:rPr lang="he-IL" b="1" dirty="0"/>
              <a:t>לרוץ</a:t>
            </a:r>
            <a:r>
              <a:rPr lang="he-IL" dirty="0"/>
              <a:t>.</a:t>
            </a:r>
          </a:p>
          <a:p>
            <a:pPr marL="171450" indent="-171450">
              <a:buFontTx/>
              <a:buChar char="-"/>
            </a:pPr>
            <a:r>
              <a:rPr lang="he-IL" dirty="0"/>
              <a:t>3. </a:t>
            </a:r>
            <a:r>
              <a:rPr lang="he-IL" b="1" dirty="0"/>
              <a:t>בדיקת</a:t>
            </a:r>
            <a:r>
              <a:rPr lang="he-IL" dirty="0"/>
              <a:t> חוקיות הפעולה אל מול מודול מצב העולם (לדג' נחיתה צריכה נתיב פנוי, אז האם יש נתיב פנוי)</a:t>
            </a:r>
          </a:p>
          <a:p>
            <a:pPr marL="0" indent="0">
              <a:buFontTx/>
              <a:buNone/>
            </a:pPr>
            <a:endParaRPr lang="he-IL" dirty="0"/>
          </a:p>
          <a:p>
            <a:pPr marL="171450" indent="-171450">
              <a:buFontTx/>
              <a:buChar char="-"/>
            </a:pPr>
            <a:r>
              <a:rPr lang="he-IL" dirty="0"/>
              <a:t>פעולות שהזמן שלהן הגיע אך לא </a:t>
            </a:r>
            <a:r>
              <a:rPr lang="he-IL" b="1" dirty="0"/>
              <a:t>מוכנות</a:t>
            </a:r>
            <a:r>
              <a:rPr lang="he-IL" dirty="0"/>
              <a:t> (עקב הפרעה או שינוי סדר פעולות על ידי הבקר)</a:t>
            </a:r>
            <a:br>
              <a:rPr lang="en-US" dirty="0"/>
            </a:br>
            <a:r>
              <a:rPr lang="he-IL" b="1" dirty="0"/>
              <a:t>מקבלות</a:t>
            </a:r>
            <a:r>
              <a:rPr lang="he-IL" dirty="0"/>
              <a:t> קנס של יחידת זמן אחת ובכך אנו משנים את סדר הפעולות מהתוכנית המקורית</a:t>
            </a:r>
            <a:br>
              <a:rPr lang="en-US" dirty="0"/>
            </a:br>
            <a:r>
              <a:rPr lang="he-IL" dirty="0"/>
              <a:t>זהו התיקון הלוקאלי של גרף ה-</a:t>
            </a:r>
            <a:r>
              <a:rPr lang="en-US" dirty="0"/>
              <a:t>STN</a:t>
            </a:r>
            <a:r>
              <a:rPr lang="he-IL" dirty="0"/>
              <a:t> כלומר מתיחה שלו.</a:t>
            </a:r>
          </a:p>
          <a:p>
            <a:pPr marL="171450" indent="-171450">
              <a:buFontTx/>
              <a:buChar char="-"/>
            </a:pPr>
            <a:endParaRPr lang="he-IL" dirty="0"/>
          </a:p>
          <a:p>
            <a:pPr marL="171450" indent="-171450">
              <a:buFontTx/>
              <a:buChar char="-"/>
            </a:pPr>
            <a:r>
              <a:rPr lang="he-IL" dirty="0"/>
              <a:t>כל פעולה שהסתיימה מרימה דגל בצומת שלה בגרף.</a:t>
            </a:r>
          </a:p>
          <a:p>
            <a:pPr marL="171450" indent="-171450">
              <a:buFontTx/>
              <a:buChar char="-"/>
            </a:pPr>
            <a:r>
              <a:rPr lang="he-IL" dirty="0"/>
              <a:t>כאשר כל הפעולות הסתיימו והתור ריק – הבקר מאותת שהוא סיים.</a:t>
            </a:r>
          </a:p>
          <a:p>
            <a:pPr marL="0" indent="0">
              <a:buFontTx/>
              <a:buNone/>
            </a:pPr>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24</a:t>
            </a:fld>
            <a:endParaRPr lang="he-IL"/>
          </a:p>
        </p:txBody>
      </p:sp>
    </p:spTree>
    <p:extLst>
      <p:ext uri="{BB962C8B-B14F-4D97-AF65-F5344CB8AC3E}">
        <p14:creationId xmlns:p14="http://schemas.microsoft.com/office/powerpoint/2010/main" val="2438885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הודיה</a:t>
            </a:r>
            <a:r>
              <a:rPr lang="he-IL" u="none" dirty="0"/>
              <a:t>:</a:t>
            </a:r>
          </a:p>
          <a:p>
            <a:r>
              <a:rPr lang="he-IL" dirty="0"/>
              <a:t>ה</a:t>
            </a:r>
            <a:r>
              <a:rPr lang="he-IL" b="1" dirty="0"/>
              <a:t>סימולטור</a:t>
            </a:r>
            <a:r>
              <a:rPr lang="he-IL" dirty="0"/>
              <a:t> מדמה את העולם, אין לו יכולת החלטה אלא הוא מקבל פעולות ופקודות ומבצע אותן.</a:t>
            </a:r>
          </a:p>
          <a:p>
            <a:r>
              <a:rPr lang="he-IL" dirty="0"/>
              <a:t>הסימולטור מחזיק </a:t>
            </a:r>
            <a:r>
              <a:rPr lang="he-IL" b="1" dirty="0"/>
              <a:t>תור עדיפויות </a:t>
            </a:r>
            <a:r>
              <a:rPr lang="he-IL" dirty="0"/>
              <a:t>הממוין בעדיפות שונה </a:t>
            </a:r>
            <a:r>
              <a:rPr lang="he-IL" dirty="0" err="1"/>
              <a:t>מהקונטרולר</a:t>
            </a:r>
            <a:r>
              <a:rPr lang="he-IL" dirty="0"/>
              <a:t>, שלפיו הסימולטור יודע אילו פעולות מתבצעות.</a:t>
            </a:r>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הוא </a:t>
            </a:r>
            <a:r>
              <a:rPr lang="he-IL" b="1" dirty="0"/>
              <a:t>מחזיק </a:t>
            </a:r>
            <a:r>
              <a:rPr lang="he-IL" b="1" dirty="0" err="1"/>
              <a:t>רפרנס</a:t>
            </a:r>
            <a:r>
              <a:rPr lang="he-IL" b="1" dirty="0"/>
              <a:t> לשעון </a:t>
            </a:r>
            <a:r>
              <a:rPr lang="he-IL" b="1" dirty="0" err="1"/>
              <a:t>ולאיבנטים</a:t>
            </a:r>
            <a:r>
              <a:rPr lang="he-IL" dirty="0"/>
              <a:t>, על מנת שיוכל לתקשר עם שאר המודולים בתוכנית.</a:t>
            </a:r>
          </a:p>
          <a:p>
            <a:r>
              <a:rPr lang="he-IL" dirty="0"/>
              <a:t>מודול מצב העולם </a:t>
            </a:r>
            <a:r>
              <a:rPr lang="he-IL" b="1" dirty="0"/>
              <a:t>מאזין</a:t>
            </a:r>
            <a:r>
              <a:rPr lang="he-IL" dirty="0"/>
              <a:t> לסימולטור על מנת שיוכל להתעדכן.</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25</a:t>
            </a:fld>
            <a:endParaRPr lang="he-IL"/>
          </a:p>
        </p:txBody>
      </p:sp>
    </p:spTree>
    <p:extLst>
      <p:ext uri="{BB962C8B-B14F-4D97-AF65-F5344CB8AC3E}">
        <p14:creationId xmlns:p14="http://schemas.microsoft.com/office/powerpoint/2010/main" val="5517622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u="sng" dirty="0"/>
              <a:t>הודיה</a:t>
            </a:r>
            <a:r>
              <a:rPr lang="he-IL" u="none" dirty="0"/>
              <a:t>:</a:t>
            </a:r>
          </a:p>
          <a:p>
            <a:r>
              <a:rPr lang="he-IL" dirty="0"/>
              <a:t>זה הוא תור העדיפויות שלפיו הסימולטור יודע אילו פעולות מתבצעות כעת ואילו פעולות סיימו.</a:t>
            </a:r>
          </a:p>
          <a:p>
            <a:r>
              <a:rPr lang="he-IL" dirty="0"/>
              <a:t>הפעולות מסודרות לפי משך הפעולה (כלומר הפעולה הקצרה ביותר היא בעלת העדיפות הגבוהה ביותר).</a:t>
            </a:r>
          </a:p>
          <a:p>
            <a:endParaRPr lang="he-IL" dirty="0"/>
          </a:p>
          <a:p>
            <a:r>
              <a:rPr lang="he-IL" dirty="0"/>
              <a:t>-   במידה ומודול ההפרעות </a:t>
            </a:r>
            <a:r>
              <a:rPr lang="he-IL" b="1" dirty="0"/>
              <a:t>החליט על הפרעה</a:t>
            </a:r>
            <a:r>
              <a:rPr lang="he-IL" dirty="0"/>
              <a:t>, הסימולטור מוסיף את משך ההפרעה לפעולה המתאימה.</a:t>
            </a:r>
          </a:p>
          <a:p>
            <a:pPr marL="171450" indent="-171450">
              <a:buFontTx/>
              <a:buChar char="-"/>
            </a:pPr>
            <a:r>
              <a:rPr lang="he-IL" dirty="0"/>
              <a:t>עבור כל מחזור שעון הסימולטור </a:t>
            </a:r>
            <a:r>
              <a:rPr lang="he-IL" b="1" dirty="0"/>
              <a:t>מוריד יחידת זמן </a:t>
            </a:r>
            <a:r>
              <a:rPr lang="he-IL" dirty="0"/>
              <a:t>מכלל הפעולות שכרגע בביצוע.</a:t>
            </a:r>
          </a:p>
          <a:p>
            <a:pPr marL="171450" marR="0" lvl="0" indent="-171450" algn="r" defTabSz="914400" rtl="1" eaLnBrk="1" fontAlgn="auto" latinLnBrk="0" hangingPunct="1">
              <a:lnSpc>
                <a:spcPct val="100000"/>
              </a:lnSpc>
              <a:spcBef>
                <a:spcPts val="0"/>
              </a:spcBef>
              <a:spcAft>
                <a:spcPts val="0"/>
              </a:spcAft>
              <a:buClrTx/>
              <a:buSzTx/>
              <a:buFontTx/>
              <a:buChar char="-"/>
              <a:tabLst/>
              <a:defRPr/>
            </a:pPr>
            <a:r>
              <a:rPr lang="he-IL" dirty="0"/>
              <a:t>בכל התחלה וסיום של פעולה חדשה מבצע </a:t>
            </a:r>
            <a:r>
              <a:rPr lang="he-IL" b="1" dirty="0"/>
              <a:t>עדכון של מודול מצב העולם</a:t>
            </a:r>
            <a:r>
              <a:rPr lang="he-IL" dirty="0"/>
              <a:t>.</a:t>
            </a:r>
            <a:endParaRPr lang="he-IL" b="1" dirty="0"/>
          </a:p>
          <a:p>
            <a:pPr marL="171450" indent="-171450">
              <a:buFontTx/>
              <a:buChar char="-"/>
            </a:pPr>
            <a:r>
              <a:rPr lang="he-IL" dirty="0"/>
              <a:t>זהו מימוש </a:t>
            </a:r>
            <a:r>
              <a:rPr lang="he-IL" b="1" dirty="0"/>
              <a:t>"מקבילי</a:t>
            </a:r>
            <a:r>
              <a:rPr lang="he-IL" dirty="0"/>
              <a:t>" כלומר ייתכן שבאותו מחזור שעון יתחילו\ יסתיימו מספר פעולות במקביל.</a:t>
            </a:r>
          </a:p>
          <a:p>
            <a:pPr marL="0" indent="0">
              <a:buFontTx/>
              <a:buNone/>
            </a:pPr>
            <a:endParaRPr lang="he-IL" dirty="0"/>
          </a:p>
          <a:p>
            <a:pPr marL="0" indent="0">
              <a:buFontTx/>
              <a:buNone/>
            </a:pPr>
            <a:r>
              <a:rPr lang="he-IL" dirty="0"/>
              <a:t>*** המקביליות היא לא </a:t>
            </a:r>
            <a:r>
              <a:rPr lang="he-IL" dirty="0" err="1"/>
              <a:t>תוכנתית</a:t>
            </a:r>
            <a:r>
              <a:rPr lang="he-IL" dirty="0"/>
              <a:t> אל אלגוריתמית כלומר אין חוטי או מנגנון חומרתי אלא תקשורת בין המודולים על מנת </a:t>
            </a:r>
            <a:r>
              <a:rPr lang="he-IL" dirty="0" err="1"/>
              <a:t>שייתבצעו</a:t>
            </a:r>
            <a:r>
              <a:rPr lang="he-IL" dirty="0"/>
              <a:t> מספר דברים בו זמנית ***</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26</a:t>
            </a:fld>
            <a:endParaRPr lang="he-IL"/>
          </a:p>
        </p:txBody>
      </p:sp>
    </p:spTree>
    <p:extLst>
      <p:ext uri="{BB962C8B-B14F-4D97-AF65-F5344CB8AC3E}">
        <p14:creationId xmlns:p14="http://schemas.microsoft.com/office/powerpoint/2010/main" val="25438536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הודיה</a:t>
            </a:r>
            <a:r>
              <a:rPr lang="he-IL" dirty="0"/>
              <a:t>:</a:t>
            </a:r>
          </a:p>
          <a:p>
            <a:r>
              <a:rPr lang="he-IL" dirty="0"/>
              <a:t>מודול </a:t>
            </a:r>
            <a:r>
              <a:rPr lang="he-IL" dirty="0" err="1"/>
              <a:t>האיבנטים</a:t>
            </a:r>
            <a:r>
              <a:rPr lang="he-IL" dirty="0"/>
              <a:t> הוא מודול גלובלי.</a:t>
            </a:r>
          </a:p>
          <a:p>
            <a:r>
              <a:rPr lang="he-IL" dirty="0"/>
              <a:t>הוא </a:t>
            </a:r>
            <a:r>
              <a:rPr lang="he-IL" b="1" dirty="0"/>
              <a:t>רשימה של סיגנלים </a:t>
            </a:r>
            <a:r>
              <a:rPr lang="he-IL" dirty="0"/>
              <a:t>אשר דרכו כל המודולים מתקשרים, </a:t>
            </a:r>
            <a:r>
              <a:rPr lang="he-IL" b="1" dirty="0"/>
              <a:t>זהו פרוטוקול תקשורת שיצרנו</a:t>
            </a:r>
            <a:r>
              <a:rPr lang="he-IL" dirty="0"/>
              <a:t>.</a:t>
            </a:r>
          </a:p>
          <a:p>
            <a:r>
              <a:rPr lang="he-IL" dirty="0"/>
              <a:t>בתחילה, מימשנו את התקשורת ישירות בין המודולים, אך זה גרר צימוד גבוה של התכנית שלנו (תלויות רבות), ולכן עלה הצורך ביצירה של מודול מסוג זה. אני עכשיו אעבור בהיי לבל על פרוטוקול התקשורת והסינגלים השונים.</a:t>
            </a:r>
          </a:p>
          <a:p>
            <a:endParaRPr lang="he-IL" dirty="0"/>
          </a:p>
          <a:p>
            <a:r>
              <a:rPr lang="he-IL" dirty="0"/>
              <a:t>צד שמאל של הטבלה זהו שמות הסיגנלים.</a:t>
            </a:r>
          </a:p>
          <a:p>
            <a:r>
              <a:rPr lang="he-IL" dirty="0"/>
              <a:t>וצד ימין מפרט בהרחבה על הסינגל ועל הערכים/הסוג שלו.</a:t>
            </a:r>
          </a:p>
          <a:p>
            <a:endParaRPr lang="he-IL" dirty="0"/>
          </a:p>
          <a:p>
            <a:pPr marL="228600" indent="-228600">
              <a:buAutoNum type="arabicPeriod"/>
            </a:pPr>
            <a:r>
              <a:rPr lang="he-IL" dirty="0"/>
              <a:t>הסיגנל הראשון, הבקר מאותת שנשלחה פעולה לסביבה.</a:t>
            </a:r>
          </a:p>
          <a:p>
            <a:pPr marL="228600" indent="-228600">
              <a:buAutoNum type="arabicPeriod"/>
            </a:pPr>
            <a:r>
              <a:rPr lang="he-IL" dirty="0" err="1"/>
              <a:t>סיגלנים</a:t>
            </a:r>
            <a:r>
              <a:rPr lang="he-IL" dirty="0"/>
              <a:t> 2 ו-3 הם סיגנלים שנועדו לסנכרן בין המודולים ולייצר מקביליות אלגוריתמית.</a:t>
            </a:r>
          </a:p>
          <a:p>
            <a:pPr marL="228600" indent="-228600">
              <a:buAutoNum type="arabicPeriod"/>
            </a:pPr>
            <a:r>
              <a:rPr lang="he-IL" dirty="0"/>
              <a:t>הסיגנל הרביעי, הסימולטור מאותת שהסתיימה פעולה.</a:t>
            </a:r>
          </a:p>
          <a:p>
            <a:pPr marL="228600" indent="-228600">
              <a:buAutoNum type="arabicPeriod"/>
            </a:pPr>
            <a:r>
              <a:rPr lang="he-IL" dirty="0"/>
              <a:t>סיגנלים 5 ו-6 מסמנים את סיום הבקר והסימולטור בהתאמה.</a:t>
            </a:r>
          </a:p>
          <a:p>
            <a:pPr marL="228600" indent="-228600">
              <a:buAutoNum type="arabicPeriod"/>
            </a:pPr>
            <a:r>
              <a:rPr lang="he-IL" dirty="0"/>
              <a:t>הסיגנל השביעי מאותת על הפרעה שנשלחת לסימולטור.</a:t>
            </a:r>
          </a:p>
          <a:p>
            <a:pPr marL="228600" indent="-228600">
              <a:buAutoNum type="arabicPeriod"/>
            </a:pPr>
            <a:r>
              <a:rPr lang="he-IL" dirty="0"/>
              <a:t>השמיני, מיועד עבור התכנון מחדש.</a:t>
            </a:r>
          </a:p>
          <a:p>
            <a:pPr marL="228600" indent="-228600">
              <a:buAutoNum type="arabicPeriod"/>
            </a:pPr>
            <a:r>
              <a:rPr lang="he-IL" dirty="0"/>
              <a:t>האחרון, משמש אותנו עבור הניהול של מנהל התוכנית.  </a:t>
            </a:r>
          </a:p>
          <a:p>
            <a:pPr marL="0" indent="0">
              <a:buNone/>
            </a:pPr>
            <a:endParaRPr lang="he-IL" dirty="0"/>
          </a:p>
          <a:p>
            <a:pPr marL="0" indent="0">
              <a:buNone/>
            </a:pPr>
            <a:r>
              <a:rPr lang="he-IL" b="1" dirty="0"/>
              <a:t>מודול זה יוצר את התדר הגבוה בתקשורת בין האונליין לסביבה.</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27</a:t>
            </a:fld>
            <a:endParaRPr lang="he-IL"/>
          </a:p>
        </p:txBody>
      </p:sp>
    </p:spTree>
    <p:extLst>
      <p:ext uri="{BB962C8B-B14F-4D97-AF65-F5344CB8AC3E}">
        <p14:creationId xmlns:p14="http://schemas.microsoft.com/office/powerpoint/2010/main" val="36543974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יואב</a:t>
            </a:r>
            <a:r>
              <a:rPr lang="he-IL" u="none" dirty="0"/>
              <a:t>: מודול</a:t>
            </a:r>
            <a:r>
              <a:rPr lang="he-IL" dirty="0"/>
              <a:t> זה </a:t>
            </a:r>
            <a:r>
              <a:rPr lang="he-IL" b="1" dirty="0"/>
              <a:t>מדמה</a:t>
            </a:r>
            <a:r>
              <a:rPr lang="he-IL" dirty="0"/>
              <a:t> לנו את ציר הזמן אשר מיוצג באופן דיסקרטי.</a:t>
            </a:r>
          </a:p>
          <a:p>
            <a:r>
              <a:rPr lang="he-IL" dirty="0"/>
              <a:t>בתחילת העבודה השתמשנו בזמן רציף. </a:t>
            </a:r>
          </a:p>
          <a:p>
            <a:r>
              <a:rPr lang="he-IL" dirty="0"/>
              <a:t>אך לאחר בעיות מימוש והתייעצות עם </a:t>
            </a:r>
            <a:r>
              <a:rPr lang="he-IL" b="1" u="sng" dirty="0"/>
              <a:t>איל</a:t>
            </a:r>
            <a:r>
              <a:rPr lang="he-IL" dirty="0"/>
              <a:t> החלטנו לעבור לזמן בדיד.</a:t>
            </a:r>
          </a:p>
          <a:p>
            <a:endParaRPr lang="he-IL" dirty="0"/>
          </a:p>
          <a:p>
            <a:r>
              <a:rPr lang="he-IL" b="1" dirty="0"/>
              <a:t>היתרון</a:t>
            </a:r>
            <a:r>
              <a:rPr lang="he-IL" dirty="0"/>
              <a:t> בזמן בדיד הוא </a:t>
            </a:r>
            <a:r>
              <a:rPr lang="he-IL" b="1" dirty="0"/>
              <a:t>היכולת</a:t>
            </a:r>
            <a:r>
              <a:rPr lang="he-IL" dirty="0"/>
              <a:t> לנרמל את ציר הזמן בקלות,</a:t>
            </a:r>
            <a:br>
              <a:rPr lang="en-US" dirty="0"/>
            </a:br>
            <a:r>
              <a:rPr lang="he-IL" b="1" dirty="0"/>
              <a:t>יכולת</a:t>
            </a:r>
            <a:r>
              <a:rPr lang="he-IL" dirty="0"/>
              <a:t> מעקב אחרי הפעולות בצורה יעילה</a:t>
            </a:r>
            <a:br>
              <a:rPr lang="en-US" dirty="0"/>
            </a:br>
            <a:r>
              <a:rPr lang="he-IL" b="1" dirty="0"/>
              <a:t>והרצת</a:t>
            </a:r>
            <a:r>
              <a:rPr lang="he-IL" dirty="0"/>
              <a:t> הטסטים בהילוך מהיר.</a:t>
            </a:r>
          </a:p>
          <a:p>
            <a:endParaRPr lang="he-IL" dirty="0"/>
          </a:p>
          <a:p>
            <a:r>
              <a:rPr lang="he-IL" b="1" dirty="0"/>
              <a:t>הפרמטרים</a:t>
            </a:r>
            <a:r>
              <a:rPr lang="he-IL" dirty="0"/>
              <a:t> החשובים במודול זה הם:</a:t>
            </a:r>
          </a:p>
          <a:p>
            <a:r>
              <a:rPr lang="he-IL" dirty="0"/>
              <a:t>ערך השעון – מספר יחידות הזמן שעברו.</a:t>
            </a:r>
          </a:p>
          <a:p>
            <a:r>
              <a:rPr lang="he-IL" dirty="0"/>
              <a:t>אפסילון – ערך זה הוא הפקטור לפיו נכווץ או נמתח את ציר הזמן – נקבע שרירותית לפני תחילת הריצה.</a:t>
            </a:r>
          </a:p>
          <a:p>
            <a:endParaRPr lang="he-IL" dirty="0"/>
          </a:p>
          <a:p>
            <a:r>
              <a:rPr lang="he-IL" b="1" dirty="0"/>
              <a:t>אופן פעולת השעון</a:t>
            </a:r>
            <a:r>
              <a:rPr lang="he-IL" dirty="0"/>
              <a:t> היא ריצה אינסופית אשר בכל </a:t>
            </a:r>
            <a:r>
              <a:rPr lang="he-IL" dirty="0" err="1"/>
              <a:t>איטרציה</a:t>
            </a:r>
            <a:r>
              <a:rPr lang="he-IL" dirty="0"/>
              <a:t> שלה ישנן מספר בדיקות כמו:</a:t>
            </a:r>
          </a:p>
          <a:p>
            <a:pPr marL="228600" indent="-228600">
              <a:buAutoNum type="arabicPeriod"/>
            </a:pPr>
            <a:r>
              <a:rPr lang="he-IL" dirty="0"/>
              <a:t>האם הטסט הסתיים.</a:t>
            </a:r>
          </a:p>
          <a:p>
            <a:pPr marL="228600" indent="-228600">
              <a:buAutoNum type="arabicPeriod"/>
            </a:pPr>
            <a:r>
              <a:rPr lang="he-IL" dirty="0"/>
              <a:t>אם יש צורך בקידום השעון (כתלות בפעולות שהתבצעו בסימולטור ובבקר).</a:t>
            </a:r>
          </a:p>
          <a:p>
            <a:pPr marL="0" indent="0">
              <a:buNone/>
            </a:pPr>
            <a:endParaRPr lang="he-IL" dirty="0"/>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במהלך ריצת האונליין ישנן המרות אשר מתבססות על ערך האפסילון של השעון.</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28</a:t>
            </a:fld>
            <a:endParaRPr lang="he-IL"/>
          </a:p>
        </p:txBody>
      </p:sp>
    </p:spTree>
    <p:extLst>
      <p:ext uri="{BB962C8B-B14F-4D97-AF65-F5344CB8AC3E}">
        <p14:creationId xmlns:p14="http://schemas.microsoft.com/office/powerpoint/2010/main" val="38027254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יואב</a:t>
            </a:r>
            <a:r>
              <a:rPr lang="he-IL" dirty="0"/>
              <a:t>:</a:t>
            </a:r>
          </a:p>
          <a:p>
            <a:r>
              <a:rPr lang="he-IL" b="1" dirty="0"/>
              <a:t>אחת</a:t>
            </a:r>
            <a:r>
              <a:rPr lang="he-IL" dirty="0"/>
              <a:t> התקלות המשמעותיות שנתקלנו בהן </a:t>
            </a:r>
            <a:r>
              <a:rPr lang="he-IL" dirty="0" err="1"/>
              <a:t>היתה</a:t>
            </a:r>
            <a:r>
              <a:rPr lang="he-IL" dirty="0"/>
              <a:t> תוצאת לוואי של כיווץ ציר הזמן.</a:t>
            </a:r>
          </a:p>
          <a:p>
            <a:r>
              <a:rPr lang="he-IL" dirty="0"/>
              <a:t>כיוון </a:t>
            </a:r>
            <a:r>
              <a:rPr lang="he-IL" b="1" dirty="0"/>
              <a:t>שהכפלנו</a:t>
            </a:r>
            <a:r>
              <a:rPr lang="he-IL" dirty="0"/>
              <a:t> במספרים ממשיים את הזמנים בתוכנית ולמחשב יש יכולת ייצוג </a:t>
            </a:r>
            <a:r>
              <a:rPr lang="he-IL" b="1" dirty="0"/>
              <a:t>מוגבלת</a:t>
            </a:r>
            <a:r>
              <a:rPr lang="he-IL" dirty="0"/>
              <a:t> של מספרים מסוג זה,</a:t>
            </a:r>
            <a:br>
              <a:rPr lang="en-US" dirty="0"/>
            </a:br>
            <a:r>
              <a:rPr lang="he-IL" dirty="0"/>
              <a:t>במהלך הריצות </a:t>
            </a:r>
            <a:r>
              <a:rPr lang="he-IL" b="1" dirty="0"/>
              <a:t>נתקלנו</a:t>
            </a:r>
            <a:r>
              <a:rPr lang="he-IL" dirty="0"/>
              <a:t> בתופעות לא מוסברות ובסימולציות </a:t>
            </a:r>
            <a:r>
              <a:rPr lang="he-IL" b="1" dirty="0"/>
              <a:t>שנכשלו</a:t>
            </a:r>
            <a:r>
              <a:rPr lang="he-IL" dirty="0"/>
              <a:t> כשבעצם הן היו צריכות להצליח.</a:t>
            </a:r>
          </a:p>
          <a:p>
            <a:endParaRPr lang="he-IL" dirty="0"/>
          </a:p>
          <a:p>
            <a:r>
              <a:rPr lang="he-IL" dirty="0"/>
              <a:t>לאחר </a:t>
            </a:r>
            <a:r>
              <a:rPr lang="he-IL" dirty="0" err="1"/>
              <a:t>דיבאג</a:t>
            </a:r>
            <a:r>
              <a:rPr lang="he-IL" dirty="0"/>
              <a:t> ממושך הבנו שהבעיה הייתה בהשוואת זמניי הפעולות שהסתיימו ל-0 מסוג שלם.</a:t>
            </a:r>
          </a:p>
          <a:p>
            <a:r>
              <a:rPr lang="he-IL" dirty="0"/>
              <a:t>בעיה זו יצרה עיכובים בסיום הפעולות מה שגרר </a:t>
            </a:r>
            <a:r>
              <a:rPr lang="he-IL" b="1" dirty="0"/>
              <a:t>כישלון</a:t>
            </a:r>
            <a:r>
              <a:rPr lang="he-IL" dirty="0"/>
              <a:t> של </a:t>
            </a:r>
            <a:r>
              <a:rPr lang="he-IL" dirty="0" err="1"/>
              <a:t>סימלציות</a:t>
            </a:r>
            <a:r>
              <a:rPr lang="he-IL" dirty="0"/>
              <a:t>.</a:t>
            </a:r>
          </a:p>
          <a:p>
            <a:endParaRPr lang="he-IL" dirty="0"/>
          </a:p>
          <a:p>
            <a:r>
              <a:rPr lang="he-IL" b="1" dirty="0"/>
              <a:t>התיקון</a:t>
            </a:r>
            <a:r>
              <a:rPr lang="he-IL" dirty="0"/>
              <a:t> שעשינו הוא יצירה של אפס לוגי חדש,</a:t>
            </a:r>
            <a:br>
              <a:rPr lang="en-US" dirty="0"/>
            </a:br>
            <a:r>
              <a:rPr lang="he-IL" dirty="0"/>
              <a:t>האפס שלנו קטן בשני סדריי גודל מהאפסילון מה שהופך אותו למספר הקטן בתוכנית</a:t>
            </a:r>
            <a:br>
              <a:rPr lang="en-US" dirty="0"/>
            </a:br>
            <a:r>
              <a:rPr lang="he-IL" dirty="0"/>
              <a:t>ובכך פתרנו את בעיית ההשוואה שנוצרה.</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29</a:t>
            </a:fld>
            <a:endParaRPr lang="he-IL"/>
          </a:p>
        </p:txBody>
      </p:sp>
    </p:spTree>
    <p:extLst>
      <p:ext uri="{BB962C8B-B14F-4D97-AF65-F5344CB8AC3E}">
        <p14:creationId xmlns:p14="http://schemas.microsoft.com/office/powerpoint/2010/main" val="2045717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יואב: </a:t>
            </a:r>
            <a:r>
              <a:rPr lang="he-IL" dirty="0"/>
              <a:t>בניית תוכנית יום עבור סדר הנחיתות וההמראות של המטוסים, מעקב אחריה בזמן אמת וטיפול בבעיות היא בעיה מורכבת.</a:t>
            </a:r>
          </a:p>
          <a:p>
            <a:r>
              <a:rPr lang="he-IL" dirty="0"/>
              <a:t>בעיה זו ניתן לחלק ל-2 תתי-בעיות:</a:t>
            </a:r>
          </a:p>
          <a:p>
            <a:pPr marL="171450" indent="-171450">
              <a:buFont typeface="Arial" panose="020B0604020202020204" pitchFamily="34" charset="0"/>
              <a:buChar char="•"/>
            </a:pPr>
            <a:r>
              <a:rPr lang="he-IL" dirty="0"/>
              <a:t>בניית תוכנית יום – זהו אלגוריתם אופליין, אלגוריתם זה מתבסס על נתונים שמוזנים כקלט לבעיה. אלגוריתם זה מומש </a:t>
            </a:r>
            <a:r>
              <a:rPr lang="he-IL" dirty="0" err="1"/>
              <a:t>בפרוייקט</a:t>
            </a:r>
            <a:r>
              <a:rPr lang="he-IL" dirty="0"/>
              <a:t> קודם </a:t>
            </a:r>
            <a:r>
              <a:rPr lang="he-IL" b="1" dirty="0">
                <a:solidFill>
                  <a:srgbClr val="FF0000"/>
                </a:solidFill>
                <a:highlight>
                  <a:srgbClr val="FFFF00"/>
                </a:highlight>
              </a:rPr>
              <a:t>בהנחיית אייל </a:t>
            </a:r>
            <a:r>
              <a:rPr lang="he-IL" b="1" dirty="0">
                <a:solidFill>
                  <a:srgbClr val="FF0000"/>
                </a:solidFill>
              </a:rPr>
              <a:t>ע"י בר </a:t>
            </a:r>
            <a:r>
              <a:rPr lang="he-IL" b="1" dirty="0" err="1">
                <a:solidFill>
                  <a:srgbClr val="FF0000"/>
                </a:solidFill>
              </a:rPr>
              <a:t>מימרן</a:t>
            </a:r>
            <a:r>
              <a:rPr lang="he-IL" b="1" dirty="0">
                <a:solidFill>
                  <a:srgbClr val="FF0000"/>
                </a:solidFill>
              </a:rPr>
              <a:t> ותום שפירא . </a:t>
            </a:r>
            <a:r>
              <a:rPr lang="he-IL" b="0" dirty="0">
                <a:solidFill>
                  <a:srgbClr val="FF0000"/>
                </a:solidFill>
              </a:rPr>
              <a:t>אנחנו ניכנס לפרטים על האלגוריתם כיוון שהיינו צריכים להיכנס לפרטיי המימוש.</a:t>
            </a:r>
            <a:endParaRPr lang="he-IL" b="1" dirty="0">
              <a:solidFill>
                <a:srgbClr val="FF0000"/>
              </a:solidFill>
            </a:endParaRPr>
          </a:p>
          <a:p>
            <a:pPr marL="171450" indent="-171450">
              <a:buFont typeface="Arial" panose="020B0604020202020204" pitchFamily="34" charset="0"/>
              <a:buChar char="•"/>
            </a:pPr>
            <a:r>
              <a:rPr lang="he-IL" dirty="0"/>
              <a:t>מעקב ופיקוח אחר התוכנית בזמן אמת – זהו אלגוריתם האונליין שאנחנו מימשנו. אלגוריתם זה מתבסס על תוכנית יום קיימת שמוזנת כקלט לבעיה.</a:t>
            </a:r>
          </a:p>
          <a:p>
            <a:pPr marL="0" indent="0">
              <a:buFont typeface="Arial" panose="020B0604020202020204" pitchFamily="34" charset="0"/>
              <a:buNone/>
            </a:pPr>
            <a:endParaRPr lang="he-IL" dirty="0"/>
          </a:p>
          <a:p>
            <a:endParaRPr lang="he-IL" dirty="0"/>
          </a:p>
          <a:p>
            <a:endParaRPr lang="he-IL" dirty="0"/>
          </a:p>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3</a:t>
            </a:fld>
            <a:endParaRPr lang="he-IL"/>
          </a:p>
        </p:txBody>
      </p:sp>
    </p:spTree>
    <p:extLst>
      <p:ext uri="{BB962C8B-B14F-4D97-AF65-F5344CB8AC3E}">
        <p14:creationId xmlns:p14="http://schemas.microsoft.com/office/powerpoint/2010/main" val="18753355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u="sng" dirty="0"/>
              <a:t>הודיה</a:t>
            </a:r>
            <a:r>
              <a:rPr lang="he-IL" u="none" dirty="0"/>
              <a:t>:</a:t>
            </a:r>
          </a:p>
          <a:p>
            <a:r>
              <a:rPr lang="he-IL" dirty="0"/>
              <a:t>מודול זה מייצג את מצב העולם ומתעדכן בעקבות הסימולטור.</a:t>
            </a:r>
          </a:p>
          <a:p>
            <a:r>
              <a:rPr lang="he-IL" dirty="0"/>
              <a:t>המודול מחזיק וקטור של מטוסים ווקטור של נתיבים.</a:t>
            </a:r>
          </a:p>
          <a:p>
            <a:r>
              <a:rPr lang="he-IL" dirty="0"/>
              <a:t>- וקטור המטוסים – </a:t>
            </a:r>
            <a:r>
              <a:rPr lang="he-IL" b="1" dirty="0"/>
              <a:t>כל אינדקס במערך שייך למספר המטוס של אותו האינדקס</a:t>
            </a:r>
          </a:p>
          <a:p>
            <a:r>
              <a:rPr lang="he-IL" dirty="0"/>
              <a:t>(כלומר מטוס 0 מיוצג עי תא מספר 0).</a:t>
            </a:r>
            <a:br>
              <a:rPr lang="en-US" dirty="0"/>
            </a:br>
            <a:r>
              <a:rPr lang="he-IL" dirty="0"/>
              <a:t>וכל תא מחזיק את מצב המטוס.</a:t>
            </a:r>
          </a:p>
          <a:p>
            <a:r>
              <a:rPr lang="he-IL" dirty="0"/>
              <a:t>ניתן לראות את </a:t>
            </a:r>
            <a:r>
              <a:rPr lang="he-IL" b="1" dirty="0"/>
              <a:t>המצבים האפשריים עבור המטוסים </a:t>
            </a:r>
            <a:r>
              <a:rPr lang="he-IL" dirty="0"/>
              <a:t>בטבלה בצד ימין, כפי שהוגדרו לנו ע"י הפרויקט הקודם.</a:t>
            </a:r>
          </a:p>
          <a:p>
            <a:endParaRPr lang="he-IL" dirty="0"/>
          </a:p>
          <a:p>
            <a:r>
              <a:rPr lang="he-IL" dirty="0"/>
              <a:t>- מערך הנתיבים מייצג את הנתיבים באותו אופן, כל תא מחזיק ערך מספרי כאשר:</a:t>
            </a:r>
          </a:p>
          <a:p>
            <a:r>
              <a:rPr lang="he-IL" dirty="0"/>
              <a:t>-1 – מייצג מסלול פנוי.</a:t>
            </a:r>
          </a:p>
          <a:p>
            <a:r>
              <a:rPr lang="he-IL" dirty="0"/>
              <a:t>כל מס' אחר – מייצג את מספר המטוס שתופס את הנתיב בזמן הנתון.</a:t>
            </a:r>
          </a:p>
          <a:p>
            <a:endParaRPr lang="he-IL" dirty="0"/>
          </a:p>
          <a:p>
            <a:r>
              <a:rPr lang="he-IL" dirty="0"/>
              <a:t>מטרת מודול זה היא:</a:t>
            </a:r>
          </a:p>
          <a:p>
            <a:pPr marL="228600" indent="-228600">
              <a:buAutoNum type="arabicPeriod"/>
            </a:pPr>
            <a:r>
              <a:rPr lang="he-IL" dirty="0"/>
              <a:t>לממש את </a:t>
            </a:r>
            <a:r>
              <a:rPr lang="he-IL" b="1" dirty="0"/>
              <a:t>פונקציית החוקיות </a:t>
            </a:r>
            <a:r>
              <a:rPr lang="he-IL" dirty="0"/>
              <a:t>שהבקר קורא לה ולהחזיר האם המצב הבא חוקי או לא. (לדג' נחיתה)</a:t>
            </a:r>
          </a:p>
          <a:p>
            <a:pPr marL="228600" indent="-228600">
              <a:buAutoNum type="arabicPeriod"/>
            </a:pPr>
            <a:r>
              <a:rPr lang="he-IL" dirty="0"/>
              <a:t>לבצע </a:t>
            </a:r>
            <a:r>
              <a:rPr lang="he-IL" b="1" dirty="0"/>
              <a:t>הקפאה</a:t>
            </a:r>
            <a:r>
              <a:rPr lang="he-IL" dirty="0"/>
              <a:t> של מצב העולם וכתיבת </a:t>
            </a:r>
            <a:r>
              <a:rPr lang="he-IL" b="1" dirty="0"/>
              <a:t>קובץ </a:t>
            </a:r>
            <a:r>
              <a:rPr lang="he-IL" b="1" dirty="0" err="1"/>
              <a:t>קונפיג</a:t>
            </a:r>
            <a:r>
              <a:rPr lang="he-IL" b="1" dirty="0"/>
              <a:t> חדש </a:t>
            </a:r>
            <a:r>
              <a:rPr lang="he-IL" dirty="0"/>
              <a:t>במידה ונדרש תיכנון מחדש.</a:t>
            </a:r>
          </a:p>
          <a:p>
            <a:pPr marL="228600" indent="-228600">
              <a:buAutoNum type="arabicPeriod"/>
            </a:pPr>
            <a:endParaRPr lang="he-IL" dirty="0"/>
          </a:p>
          <a:p>
            <a:pPr marL="0" indent="0">
              <a:buNone/>
            </a:pPr>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30</a:t>
            </a:fld>
            <a:endParaRPr lang="he-IL"/>
          </a:p>
        </p:txBody>
      </p:sp>
    </p:spTree>
    <p:extLst>
      <p:ext uri="{BB962C8B-B14F-4D97-AF65-F5344CB8AC3E}">
        <p14:creationId xmlns:p14="http://schemas.microsoft.com/office/powerpoint/2010/main" val="2020445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None/>
            </a:pPr>
            <a:r>
              <a:rPr lang="he-IL" u="sng" dirty="0"/>
              <a:t>הודיה</a:t>
            </a:r>
            <a:r>
              <a:rPr lang="he-IL" u="none" dirty="0"/>
              <a:t>:</a:t>
            </a:r>
            <a:endParaRPr lang="he-IL" u="sng" dirty="0"/>
          </a:p>
          <a:p>
            <a:pPr marL="0" indent="0">
              <a:buNone/>
            </a:pPr>
            <a:r>
              <a:rPr lang="he-IL" dirty="0"/>
              <a:t>המודול מייצר הפרעות אשר נשלחות לסימולטור, הפרעה יכולה להתפרש כ-2 מצבים:</a:t>
            </a:r>
          </a:p>
          <a:p>
            <a:pPr marL="228600" indent="-228600">
              <a:buAutoNum type="arabicPeriod"/>
            </a:pPr>
            <a:r>
              <a:rPr lang="he-IL" b="1" dirty="0"/>
              <a:t>דחייה</a:t>
            </a:r>
            <a:r>
              <a:rPr lang="he-IL" dirty="0"/>
              <a:t> של פעולה מסוימת (דחייה של ההמראה)</a:t>
            </a:r>
          </a:p>
          <a:p>
            <a:pPr marL="228600" indent="-228600">
              <a:buAutoNum type="arabicPeriod"/>
            </a:pPr>
            <a:r>
              <a:rPr lang="he-IL" b="1" dirty="0"/>
              <a:t>עיכוב</a:t>
            </a:r>
            <a:r>
              <a:rPr lang="he-IL" dirty="0"/>
              <a:t> של פעולה מסוימת (הארכת זמן המשימה המקורי של המטוס)</a:t>
            </a:r>
          </a:p>
          <a:p>
            <a:pPr marL="228600" indent="-228600">
              <a:buAutoNum type="arabicPeriod"/>
            </a:pPr>
            <a:endParaRPr lang="he-IL" dirty="0"/>
          </a:p>
          <a:p>
            <a:pPr marL="0" indent="0">
              <a:buNone/>
            </a:pPr>
            <a:r>
              <a:rPr lang="he-IL" dirty="0"/>
              <a:t>המודול הוא רנדומלי בשני מובנים:</a:t>
            </a:r>
          </a:p>
          <a:p>
            <a:pPr marL="228600" indent="-228600">
              <a:buAutoNum type="arabicPeriod"/>
            </a:pPr>
            <a:r>
              <a:rPr lang="he-IL" dirty="0"/>
              <a:t>תדירות יצירת ההפרעה הוא משתנה אקראי אחיד בין 1-ל4 פעולות (בחירה שרירותית שלנו) – בחרנו את היחס הנ"ל כי הוא היה נראה לנו הגיוני.</a:t>
            </a:r>
          </a:p>
          <a:p>
            <a:pPr marL="228600" indent="-228600">
              <a:buAutoNum type="arabicPeriod"/>
            </a:pPr>
            <a:r>
              <a:rPr lang="he-IL" dirty="0"/>
              <a:t>משך ההפרעה הוא משתנה אקראי מפולג </a:t>
            </a:r>
            <a:r>
              <a:rPr lang="he-IL" dirty="0" err="1"/>
              <a:t>יוניפורמי</a:t>
            </a:r>
            <a:r>
              <a:rPr lang="he-IL" dirty="0"/>
              <a:t> בין מחצית משך הפעולה שנבחרה לבין משך הפעולה כולו (בחירה שלנו).</a:t>
            </a:r>
          </a:p>
          <a:p>
            <a:pPr marL="228600" indent="-228600">
              <a:buAutoNum type="arabicPeriod"/>
            </a:pPr>
            <a:endParaRPr lang="he-IL" dirty="0"/>
          </a:p>
          <a:p>
            <a:pPr marL="0" indent="0">
              <a:buNone/>
            </a:pPr>
            <a:r>
              <a:rPr lang="he-IL" b="1" dirty="0"/>
              <a:t>כאשר נוצרת הפרעה המודול יאותת לסימולטור על ההפרעה שנוצרה ויאפס את תדירות יצירת ההפרעה.</a:t>
            </a:r>
          </a:p>
          <a:p>
            <a:pPr marL="0" indent="0">
              <a:buNone/>
            </a:pPr>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31</a:t>
            </a:fld>
            <a:endParaRPr lang="he-IL"/>
          </a:p>
        </p:txBody>
      </p:sp>
    </p:spTree>
    <p:extLst>
      <p:ext uri="{BB962C8B-B14F-4D97-AF65-F5344CB8AC3E}">
        <p14:creationId xmlns:p14="http://schemas.microsoft.com/office/powerpoint/2010/main" val="5469929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תוצאה רגילה</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32</a:t>
            </a:fld>
            <a:endParaRPr lang="he-IL"/>
          </a:p>
        </p:txBody>
      </p:sp>
    </p:spTree>
    <p:extLst>
      <p:ext uri="{BB962C8B-B14F-4D97-AF65-F5344CB8AC3E}">
        <p14:creationId xmlns:p14="http://schemas.microsoft.com/office/powerpoint/2010/main" val="23189959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יואב:</a:t>
            </a:r>
          </a:p>
          <a:p>
            <a:pPr algn="r" rtl="1"/>
            <a:r>
              <a:rPr lang="he-IL" dirty="0"/>
              <a:t>בריצה זו התווספה לאחת הפעולות הפרעה שגרמה למצב לא חוקי.</a:t>
            </a:r>
          </a:p>
          <a:p>
            <a:pPr algn="r" rtl="1"/>
            <a:r>
              <a:rPr lang="he-IL" dirty="0"/>
              <a:t>ניתן לראות כי הבקר מסמן שהמצב הבא לא חוקי ובעקבות כך יש תיכנון מחדש.</a:t>
            </a:r>
          </a:p>
          <a:p>
            <a:pPr algn="r" rtl="1"/>
            <a:endParaRPr lang="he-IL" dirty="0"/>
          </a:p>
          <a:p>
            <a:pPr algn="r" rtl="1"/>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33</a:t>
            </a:fld>
            <a:endParaRPr lang="he-IL"/>
          </a:p>
        </p:txBody>
      </p:sp>
    </p:spTree>
    <p:extLst>
      <p:ext uri="{BB962C8B-B14F-4D97-AF65-F5344CB8AC3E}">
        <p14:creationId xmlns:p14="http://schemas.microsoft.com/office/powerpoint/2010/main" val="16604805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יואב:</a:t>
            </a:r>
          </a:p>
          <a:p>
            <a:pPr algn="r" rtl="1"/>
            <a:r>
              <a:rPr lang="he-IL" dirty="0"/>
              <a:t>בעקבות התיכנון מחדש נוצר קובץ </a:t>
            </a:r>
            <a:r>
              <a:rPr lang="he-IL" dirty="0" err="1"/>
              <a:t>קונפיג</a:t>
            </a:r>
            <a:r>
              <a:rPr lang="he-IL" dirty="0"/>
              <a:t> חדש על ידי האונליין ונשלח </a:t>
            </a:r>
            <a:r>
              <a:rPr lang="he-IL" dirty="0" err="1"/>
              <a:t>לאופליין</a:t>
            </a:r>
            <a:r>
              <a:rPr lang="he-IL" dirty="0"/>
              <a:t>.</a:t>
            </a:r>
          </a:p>
          <a:p>
            <a:pPr algn="r" rtl="1"/>
            <a:r>
              <a:rPr lang="he-IL" dirty="0" err="1"/>
              <a:t>האופליין</a:t>
            </a:r>
            <a:r>
              <a:rPr lang="he-IL" dirty="0"/>
              <a:t> יצר </a:t>
            </a:r>
            <a:r>
              <a:rPr lang="en-US" dirty="0"/>
              <a:t>STN</a:t>
            </a:r>
            <a:r>
              <a:rPr lang="he-IL" dirty="0"/>
              <a:t> חדש כפי שניתן לראות.</a:t>
            </a:r>
          </a:p>
          <a:p>
            <a:pPr algn="r" rtl="1"/>
            <a:r>
              <a:rPr lang="he-IL" dirty="0"/>
              <a:t>לאחר הזנה מחדש לאונליין ניתן לראות כי סדר היום הסתיים בהצלחה.</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34</a:t>
            </a:fld>
            <a:endParaRPr lang="he-IL"/>
          </a:p>
        </p:txBody>
      </p:sp>
    </p:spTree>
    <p:extLst>
      <p:ext uri="{BB962C8B-B14F-4D97-AF65-F5344CB8AC3E}">
        <p14:creationId xmlns:p14="http://schemas.microsoft.com/office/powerpoint/2010/main" val="146504154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None/>
            </a:pPr>
            <a:r>
              <a:rPr lang="he-IL" dirty="0"/>
              <a:t>את הפרויקט ניתן להרחיב בכמה מישורים:</a:t>
            </a:r>
          </a:p>
          <a:p>
            <a:pPr marL="228600" indent="-228600">
              <a:buAutoNum type="arabicPeriod"/>
            </a:pPr>
            <a:r>
              <a:rPr lang="he-IL" dirty="0"/>
              <a:t>להוסיף עוד סוגי הפרעות (לדג' קיצור זמן של פעולה מעיד על תקלה) כדי לדמות עולם יותר מציאותי בסימולציה.</a:t>
            </a:r>
          </a:p>
          <a:p>
            <a:pPr marL="228600" indent="-228600">
              <a:buAutoNum type="arabicPeriod"/>
            </a:pPr>
            <a:r>
              <a:rPr lang="he-IL" dirty="0"/>
              <a:t>הוספת </a:t>
            </a:r>
            <a:r>
              <a:rPr lang="en-US" dirty="0"/>
              <a:t>GUI</a:t>
            </a:r>
            <a:r>
              <a:rPr lang="he-IL" dirty="0"/>
              <a:t> – כדי להפוך את המערכת להיות </a:t>
            </a:r>
            <a:r>
              <a:rPr lang="he-IL" dirty="0" err="1"/>
              <a:t>אינטקטיבית</a:t>
            </a:r>
            <a:r>
              <a:rPr lang="he-IL" dirty="0"/>
              <a:t> למשתמש בעזרתו הוא יוכל לעקוב אחר המטוסים והנתיבים </a:t>
            </a:r>
            <a:r>
              <a:rPr lang="he-IL"/>
              <a:t>בזמן נתון (סוג של מפה)</a:t>
            </a:r>
            <a:endParaRPr lang="he-IL" dirty="0"/>
          </a:p>
          <a:p>
            <a:pPr marL="0" indent="0">
              <a:buNone/>
            </a:pPr>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35</a:t>
            </a:fld>
            <a:endParaRPr lang="he-IL"/>
          </a:p>
        </p:txBody>
      </p:sp>
    </p:spTree>
    <p:extLst>
      <p:ext uri="{BB962C8B-B14F-4D97-AF65-F5344CB8AC3E}">
        <p14:creationId xmlns:p14="http://schemas.microsoft.com/office/powerpoint/2010/main" val="9165403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36</a:t>
            </a:fld>
            <a:endParaRPr lang="he-IL"/>
          </a:p>
        </p:txBody>
      </p:sp>
    </p:spTree>
    <p:extLst>
      <p:ext uri="{BB962C8B-B14F-4D97-AF65-F5344CB8AC3E}">
        <p14:creationId xmlns:p14="http://schemas.microsoft.com/office/powerpoint/2010/main" val="4201386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FontTx/>
              <a:buNone/>
            </a:pPr>
            <a:r>
              <a:rPr lang="he-IL" u="sng" dirty="0"/>
              <a:t>הודיה</a:t>
            </a:r>
            <a:r>
              <a:rPr lang="he-IL" dirty="0"/>
              <a:t>:</a:t>
            </a:r>
          </a:p>
          <a:p>
            <a:pPr marL="171450" indent="-171450">
              <a:buFontTx/>
              <a:buChar char="-"/>
            </a:pPr>
            <a:r>
              <a:rPr lang="he-IL" dirty="0"/>
              <a:t>אלגוריתם ה-</a:t>
            </a:r>
            <a:r>
              <a:rPr lang="en-US" dirty="0"/>
              <a:t>offline</a:t>
            </a:r>
            <a:r>
              <a:rPr lang="he-IL" dirty="0"/>
              <a:t> </a:t>
            </a:r>
            <a:r>
              <a:rPr lang="he-IL" b="1" dirty="0"/>
              <a:t>מבוסס</a:t>
            </a:r>
            <a:r>
              <a:rPr lang="he-IL" dirty="0"/>
              <a:t> על תורת הגרפים </a:t>
            </a:r>
            <a:r>
              <a:rPr lang="he-IL" dirty="0" err="1"/>
              <a:t>ויוריסטיקות</a:t>
            </a:r>
            <a:r>
              <a:rPr lang="he-IL" dirty="0"/>
              <a:t> ומקבל </a:t>
            </a:r>
            <a:r>
              <a:rPr lang="he-IL" dirty="0" err="1"/>
              <a:t>בוסט</a:t>
            </a:r>
            <a:r>
              <a:rPr lang="he-IL" dirty="0"/>
              <a:t> מרשתות נוירונים.</a:t>
            </a:r>
          </a:p>
          <a:p>
            <a:pPr marL="171450" indent="-171450">
              <a:buFontTx/>
              <a:buChar char="-"/>
            </a:pPr>
            <a:r>
              <a:rPr lang="he-IL" dirty="0"/>
              <a:t>האלגוריתם מקבל </a:t>
            </a:r>
            <a:r>
              <a:rPr lang="he-IL" b="1" dirty="0"/>
              <a:t>כקלט</a:t>
            </a:r>
            <a:r>
              <a:rPr lang="he-IL" dirty="0"/>
              <a:t> קובץ </a:t>
            </a:r>
            <a:r>
              <a:rPr lang="en-US" dirty="0"/>
              <a:t>config</a:t>
            </a:r>
            <a:r>
              <a:rPr lang="he-IL" dirty="0"/>
              <a:t> , הקובץ מכיל את מספר המטוסים ומספר הנתיבים בבעיה, ועבור כל מטוס וקטור של נתונים התחלתיים.</a:t>
            </a:r>
          </a:p>
          <a:p>
            <a:pPr marL="171450" indent="-171450">
              <a:buFontTx/>
              <a:buChar char="-"/>
            </a:pPr>
            <a:r>
              <a:rPr lang="he-IL" dirty="0"/>
              <a:t>האלגוריתם מוציא </a:t>
            </a:r>
            <a:r>
              <a:rPr lang="he-IL" b="1" dirty="0"/>
              <a:t>כפלט</a:t>
            </a:r>
            <a:r>
              <a:rPr lang="he-IL" dirty="0"/>
              <a:t> קובץ המכיל את תכנית היום.</a:t>
            </a:r>
          </a:p>
          <a:p>
            <a:pPr marL="171450" indent="-171450">
              <a:buFontTx/>
              <a:buChar char="-"/>
            </a:pPr>
            <a:endParaRPr lang="he-IL" dirty="0"/>
          </a:p>
          <a:p>
            <a:pPr marL="171450" indent="-171450">
              <a:buFontTx/>
              <a:buChar char="-"/>
            </a:pPr>
            <a:r>
              <a:rPr lang="he-IL" dirty="0"/>
              <a:t>אלגוריתם </a:t>
            </a:r>
            <a:r>
              <a:rPr lang="he-IL" dirty="0" err="1"/>
              <a:t>האופליין</a:t>
            </a:r>
            <a:r>
              <a:rPr lang="he-IL" dirty="0"/>
              <a:t> מחשב את סדר היום האופטימלי בהינתן הנתונים שהוגדרו לו.</a:t>
            </a:r>
          </a:p>
          <a:p>
            <a:pPr marL="0" indent="0">
              <a:buFontTx/>
              <a:buNone/>
            </a:pPr>
            <a:r>
              <a:rPr lang="he-IL" dirty="0"/>
              <a:t>הוא בעצם בונה גרף </a:t>
            </a:r>
            <a:r>
              <a:rPr lang="en-US" dirty="0"/>
              <a:t>STN</a:t>
            </a:r>
            <a:r>
              <a:rPr lang="he-IL" dirty="0"/>
              <a:t>, שעליו נרחיב בהמשך.</a:t>
            </a:r>
          </a:p>
          <a:p>
            <a:pPr marL="0" indent="0">
              <a:buFontTx/>
              <a:buNone/>
            </a:pPr>
            <a:endParaRPr lang="he-IL" dirty="0"/>
          </a:p>
          <a:p>
            <a:pPr marL="171450" indent="-171450">
              <a:buFontTx/>
              <a:buChar char="-"/>
            </a:pPr>
            <a:r>
              <a:rPr lang="he-IL" dirty="0"/>
              <a:t>בהתחלה התייחסנו לפרויקט ה-</a:t>
            </a:r>
            <a:r>
              <a:rPr lang="en-US" dirty="0"/>
              <a:t>offline</a:t>
            </a:r>
            <a:r>
              <a:rPr lang="he-IL" dirty="0"/>
              <a:t> כקופסא שחורה, אך במהלך העבודה הבנו שיש צורך להיכנס לפרטיי המימוש ולאלגוריתם עצמו כדי לבצע שינויים.</a:t>
            </a:r>
          </a:p>
          <a:p>
            <a:pPr marL="0" indent="0">
              <a:buFontTx/>
              <a:buNone/>
            </a:pPr>
            <a:r>
              <a:rPr lang="he-IL" dirty="0"/>
              <a:t>    נפגשנו עם כותבי הפרויקט במטרה לעבור על פרטיי המימוש ולבצע שינויים בלי פגיעה באלגוריתם.</a:t>
            </a:r>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4</a:t>
            </a:fld>
            <a:endParaRPr lang="he-IL"/>
          </a:p>
        </p:txBody>
      </p:sp>
    </p:spTree>
    <p:extLst>
      <p:ext uri="{BB962C8B-B14F-4D97-AF65-F5344CB8AC3E}">
        <p14:creationId xmlns:p14="http://schemas.microsoft.com/office/powerpoint/2010/main" val="22988555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FontTx/>
              <a:buNone/>
            </a:pPr>
            <a:r>
              <a:rPr lang="he-IL" u="sng" dirty="0"/>
              <a:t>הודיה</a:t>
            </a:r>
            <a:r>
              <a:rPr lang="he-IL" dirty="0"/>
              <a:t>: </a:t>
            </a:r>
          </a:p>
          <a:p>
            <a:pPr marL="171450" indent="-171450">
              <a:buFontTx/>
              <a:buChar char="-"/>
            </a:pPr>
            <a:r>
              <a:rPr lang="he-IL" dirty="0"/>
              <a:t>תכנון עם זמנים ואילוצים מתמקד בבעיה בה לכל פעולה יש התחלה וסוף. בעצם, יש ממד נוסף לבעיה והוא זמן הביצוע.</a:t>
            </a:r>
          </a:p>
          <a:p>
            <a:pPr marL="171450" indent="-171450">
              <a:buFontTx/>
              <a:buChar char="-"/>
            </a:pPr>
            <a:r>
              <a:rPr lang="he-IL" dirty="0"/>
              <a:t>בתכנון עם זמנים יש צורך לקחת בחשבון את זמני ההתחלה והסיום של הפעולות ואת האילוצים השונים בין הפעולות.</a:t>
            </a:r>
          </a:p>
          <a:p>
            <a:pPr marL="171450" marR="0" lvl="0" indent="-171450" algn="r" defTabSz="914400" rtl="1" eaLnBrk="1" fontAlgn="auto" latinLnBrk="0" hangingPunct="1">
              <a:lnSpc>
                <a:spcPct val="100000"/>
              </a:lnSpc>
              <a:spcBef>
                <a:spcPts val="0"/>
              </a:spcBef>
              <a:spcAft>
                <a:spcPts val="0"/>
              </a:spcAft>
              <a:buClrTx/>
              <a:buSzTx/>
              <a:buFontTx/>
              <a:buChar char="-"/>
              <a:tabLst/>
              <a:defRPr/>
            </a:pPr>
            <a:r>
              <a:rPr lang="he-IL" dirty="0"/>
              <a:t>האילוצים מיוצגים בגרף שנקרא </a:t>
            </a:r>
            <a:r>
              <a:rPr lang="en-US" dirty="0"/>
              <a:t>STN</a:t>
            </a:r>
            <a:r>
              <a:rPr lang="he-IL" dirty="0"/>
              <a:t>. בעיה שניתן לסדר את כל אילוציה בגרף </a:t>
            </a:r>
            <a:r>
              <a:rPr lang="en-US" dirty="0"/>
              <a:t>STN</a:t>
            </a:r>
            <a:r>
              <a:rPr lang="he-IL" dirty="0"/>
              <a:t> היא </a:t>
            </a:r>
            <a:r>
              <a:rPr lang="he-IL" dirty="0" err="1"/>
              <a:t>פיזיבילית</a:t>
            </a:r>
            <a:r>
              <a:rPr lang="he-IL" dirty="0"/>
              <a:t>, אחרת לא </a:t>
            </a:r>
            <a:r>
              <a:rPr lang="he-IL" dirty="0" err="1"/>
              <a:t>פיזיבילית</a:t>
            </a:r>
            <a:r>
              <a:rPr lang="he-IL" dirty="0"/>
              <a:t>.</a:t>
            </a:r>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 לנו – </a:t>
            </a:r>
            <a:r>
              <a:rPr lang="en-US" dirty="0"/>
              <a:t>Simple Temporal Network</a:t>
            </a:r>
            <a:r>
              <a:rPr lang="he-IL" dirty="0"/>
              <a:t> ***</a:t>
            </a:r>
          </a:p>
          <a:p>
            <a:pPr marL="0" marR="0" lvl="0" indent="0" algn="r" defTabSz="914400" rtl="1" eaLnBrk="1" fontAlgn="auto" latinLnBrk="0" hangingPunct="1">
              <a:lnSpc>
                <a:spcPct val="100000"/>
              </a:lnSpc>
              <a:spcBef>
                <a:spcPts val="0"/>
              </a:spcBef>
              <a:spcAft>
                <a:spcPts val="0"/>
              </a:spcAft>
              <a:buClrTx/>
              <a:buSzTx/>
              <a:buFontTx/>
              <a:buNone/>
              <a:tabLst/>
              <a:defRPr/>
            </a:pPr>
            <a:endParaRPr lang="he-IL" dirty="0"/>
          </a:p>
          <a:p>
            <a:pPr marL="171450" indent="-171450">
              <a:buFontTx/>
              <a:buChar char="-"/>
            </a:pPr>
            <a:r>
              <a:rPr lang="he-IL" dirty="0"/>
              <a:t>נסתכל על הגרף הבא המתייחס לבעיית תיכנון זמנים עבור תיקון פיוז.</a:t>
            </a:r>
          </a:p>
          <a:p>
            <a:pPr marL="171450" indent="-171450">
              <a:buFontTx/>
              <a:buChar char="-"/>
            </a:pPr>
            <a:r>
              <a:rPr lang="he-IL" dirty="0"/>
              <a:t>על מנת לתקן את הפיוז, יש צורך להדליק גפרור</a:t>
            </a:r>
            <a:r>
              <a:rPr lang="en-US" dirty="0"/>
              <a:t>.</a:t>
            </a:r>
            <a:br>
              <a:rPr lang="en-US" dirty="0"/>
            </a:br>
            <a:r>
              <a:rPr lang="he-IL" dirty="0"/>
              <a:t>כלומר תיקון הפיוז לא יכול להתחיל לפני הדלקת הגפרור – </a:t>
            </a:r>
            <a:r>
              <a:rPr lang="he-IL" b="1" dirty="0"/>
              <a:t>זהו האילוץ המרכזי בבעיה</a:t>
            </a:r>
            <a:r>
              <a:rPr lang="he-IL" dirty="0"/>
              <a:t>.</a:t>
            </a:r>
          </a:p>
          <a:p>
            <a:pPr marL="171450" indent="-171450">
              <a:buFontTx/>
              <a:buChar char="-"/>
            </a:pPr>
            <a:r>
              <a:rPr lang="he-IL" dirty="0"/>
              <a:t>הגפרור דולק במשך 15 שניות, ותיקון הפיוז לוקח 10 שניות – </a:t>
            </a:r>
            <a:r>
              <a:rPr lang="he-IL" b="1" dirty="0"/>
              <a:t>אלה האילוצים המשניים</a:t>
            </a:r>
            <a:r>
              <a:rPr lang="he-IL" dirty="0"/>
              <a:t>. </a:t>
            </a:r>
          </a:p>
          <a:p>
            <a:pPr marL="171450" indent="-171450">
              <a:buFontTx/>
              <a:buChar char="-"/>
            </a:pPr>
            <a:r>
              <a:rPr lang="he-IL" dirty="0"/>
              <a:t>ניתן לראות כי לכל פעולה יש התחלה וסוף.</a:t>
            </a:r>
          </a:p>
          <a:p>
            <a:pPr marL="0" indent="0">
              <a:buFontTx/>
              <a:buNone/>
            </a:pPr>
            <a:r>
              <a:rPr lang="he-IL" b="1" dirty="0" err="1"/>
              <a:t>פיתרון</a:t>
            </a:r>
            <a:r>
              <a:rPr lang="he-IL" b="1" dirty="0"/>
              <a:t> אפשרי של בעיה זו הוא סדר הפעולות הבא</a:t>
            </a:r>
            <a:r>
              <a:rPr lang="he-IL" dirty="0"/>
              <a:t>:</a:t>
            </a:r>
          </a:p>
          <a:p>
            <a:pPr marL="171450" indent="-171450">
              <a:buFontTx/>
              <a:buChar char="-"/>
            </a:pPr>
            <a:r>
              <a:rPr lang="he-IL" dirty="0"/>
              <a:t>הדלקת גפרור – זמן 0</a:t>
            </a:r>
          </a:p>
          <a:p>
            <a:pPr marL="171450" indent="-171450">
              <a:buFontTx/>
              <a:buChar char="-"/>
            </a:pPr>
            <a:r>
              <a:rPr lang="he-IL" dirty="0"/>
              <a:t>התחלת תיקון הפיוז – זמן 1</a:t>
            </a:r>
          </a:p>
          <a:p>
            <a:pPr marL="171450" indent="-171450">
              <a:buFontTx/>
              <a:buChar char="-"/>
            </a:pPr>
            <a:r>
              <a:rPr lang="he-IL" dirty="0"/>
              <a:t>סיום תיקון הפיוז – זמן 11</a:t>
            </a:r>
          </a:p>
          <a:p>
            <a:pPr marL="171450" indent="-171450">
              <a:buFontTx/>
              <a:buChar char="-"/>
            </a:pPr>
            <a:r>
              <a:rPr lang="he-IL" dirty="0"/>
              <a:t>כיבוי הגפרור – זמן 12</a:t>
            </a:r>
          </a:p>
          <a:p>
            <a:pPr marL="171450" indent="-171450">
              <a:buFontTx/>
              <a:buChar char="-"/>
            </a:pPr>
            <a:endParaRPr lang="he-IL" dirty="0"/>
          </a:p>
          <a:p>
            <a:pPr marL="171450" indent="-171450">
              <a:buFontTx/>
              <a:buChar char="-"/>
            </a:pPr>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5</a:t>
            </a:fld>
            <a:endParaRPr lang="he-IL"/>
          </a:p>
        </p:txBody>
      </p:sp>
    </p:spTree>
    <p:extLst>
      <p:ext uri="{BB962C8B-B14F-4D97-AF65-F5344CB8AC3E}">
        <p14:creationId xmlns:p14="http://schemas.microsoft.com/office/powerpoint/2010/main" val="11601706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נתאר כעת מקרה יותר מורכב של גרף </a:t>
            </a:r>
            <a:r>
              <a:rPr lang="en-US" dirty="0"/>
              <a:t>STN</a:t>
            </a:r>
            <a:r>
              <a:rPr lang="he-IL" dirty="0"/>
              <a:t>, בו נראה את היתרונות של שימוש במבנה נתונים זה:</a:t>
            </a:r>
          </a:p>
          <a:p>
            <a:r>
              <a:rPr lang="he-IL" dirty="0"/>
              <a:t>הבעיה אותה נתאר היא ביצוע מבחן כניסה על ידי זוג סטודנטים לפני ניסוי במעבדה לבקרה.</a:t>
            </a:r>
          </a:p>
          <a:p>
            <a:r>
              <a:rPr lang="he-IL" dirty="0"/>
              <a:t>את המבחן עליהם להתחיל יחד </a:t>
            </a:r>
            <a:r>
              <a:rPr lang="he-IL" dirty="0" err="1"/>
              <a:t>בזוום</a:t>
            </a:r>
            <a:r>
              <a:rPr lang="he-IL" dirty="0"/>
              <a:t> ולסיים תוך 90 דקות, המבחן כולל 2 מטלות כאשר מטלה מספר 2 תלויה במטלה מספר 1.</a:t>
            </a:r>
          </a:p>
          <a:p>
            <a:r>
              <a:rPr lang="he-IL" dirty="0"/>
              <a:t>זוג הסטודנטים ישב והכין תכנית לביצוע מהטלות בהתבסס על הידע שלהם המבחן העריכו כי:</a:t>
            </a:r>
          </a:p>
          <a:p>
            <a:r>
              <a:rPr lang="he-IL" dirty="0"/>
              <a:t>תחילת המבחן תהיה עד 15 דקות החל מרגע תחילת המפגש </a:t>
            </a:r>
            <a:r>
              <a:rPr lang="he-IL" dirty="0" err="1"/>
              <a:t>בזוום</a:t>
            </a:r>
            <a:r>
              <a:rPr lang="he-IL" dirty="0"/>
              <a:t>.</a:t>
            </a:r>
          </a:p>
          <a:p>
            <a:r>
              <a:rPr lang="he-IL" dirty="0"/>
              <a:t>תחילת ביצוע המשימה הראשונה יתבצע עד 5 דקות מתחילת המבחן (קריאת המשימה).</a:t>
            </a:r>
          </a:p>
          <a:p>
            <a:r>
              <a:rPr lang="he-IL" dirty="0"/>
              <a:t>משך המשימה הראשונה יהיה בין 10 ל-20 דקות.</a:t>
            </a:r>
          </a:p>
          <a:p>
            <a:r>
              <a:rPr lang="he-IL" dirty="0"/>
              <a:t>תחילת המשימה </a:t>
            </a:r>
            <a:r>
              <a:rPr lang="he-IL" dirty="0" err="1"/>
              <a:t>השניה</a:t>
            </a:r>
            <a:r>
              <a:rPr lang="he-IL" dirty="0"/>
              <a:t> יתחיל כ-5 דקות אחריי סיום הראשונה.</a:t>
            </a:r>
          </a:p>
          <a:p>
            <a:r>
              <a:rPr lang="he-IL" dirty="0"/>
              <a:t>משך המשימה </a:t>
            </a:r>
            <a:r>
              <a:rPr lang="he-IL" dirty="0" err="1"/>
              <a:t>השניה</a:t>
            </a:r>
            <a:r>
              <a:rPr lang="he-IL" dirty="0"/>
              <a:t> יהיה 20-30 דקות.</a:t>
            </a:r>
          </a:p>
          <a:p>
            <a:r>
              <a:rPr lang="he-IL" dirty="0"/>
              <a:t>סיום המבחן והגשתו ייקחו עד 15 דקות מסיום המשימה </a:t>
            </a:r>
            <a:r>
              <a:rPr lang="he-IL" dirty="0" err="1"/>
              <a:t>השניה</a:t>
            </a:r>
            <a:r>
              <a:rPr lang="he-IL" dirty="0"/>
              <a:t>.</a:t>
            </a:r>
          </a:p>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6</a:t>
            </a:fld>
            <a:endParaRPr lang="he-IL"/>
          </a:p>
        </p:txBody>
      </p:sp>
    </p:spTree>
    <p:extLst>
      <p:ext uri="{BB962C8B-B14F-4D97-AF65-F5344CB8AC3E}">
        <p14:creationId xmlns:p14="http://schemas.microsoft.com/office/powerpoint/2010/main" val="25951142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7</a:t>
            </a:fld>
            <a:endParaRPr lang="he-IL"/>
          </a:p>
        </p:txBody>
      </p:sp>
    </p:spTree>
    <p:extLst>
      <p:ext uri="{BB962C8B-B14F-4D97-AF65-F5344CB8AC3E}">
        <p14:creationId xmlns:p14="http://schemas.microsoft.com/office/powerpoint/2010/main" val="922711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8</a:t>
            </a:fld>
            <a:endParaRPr lang="he-IL"/>
          </a:p>
        </p:txBody>
      </p:sp>
    </p:spTree>
    <p:extLst>
      <p:ext uri="{BB962C8B-B14F-4D97-AF65-F5344CB8AC3E}">
        <p14:creationId xmlns:p14="http://schemas.microsoft.com/office/powerpoint/2010/main" val="6745135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כותרת עליונה 3"/>
          <p:cNvSpPr>
            <a:spLocks noGrp="1"/>
          </p:cNvSpPr>
          <p:nvPr>
            <p:ph type="hdr" sz="quarter"/>
          </p:nvPr>
        </p:nvSpPr>
        <p:spPr/>
        <p:txBody>
          <a:bodyPr/>
          <a:lstStyle/>
          <a:p>
            <a:r>
              <a:rPr lang="en-US"/>
              <a:t>hjfhgdhgfdfgh</a:t>
            </a:r>
            <a:endParaRPr lang="he-IL"/>
          </a:p>
        </p:txBody>
      </p:sp>
      <p:sp>
        <p:nvSpPr>
          <p:cNvPr id="5" name="מציין מיקום של מספר שקופית 4"/>
          <p:cNvSpPr>
            <a:spLocks noGrp="1"/>
          </p:cNvSpPr>
          <p:nvPr>
            <p:ph type="sldNum" sz="quarter" idx="5"/>
          </p:nvPr>
        </p:nvSpPr>
        <p:spPr/>
        <p:txBody>
          <a:bodyPr/>
          <a:lstStyle/>
          <a:p>
            <a:fld id="{5D87C9B3-3F36-45D2-B699-10C699E739B9}" type="slidenum">
              <a:rPr lang="he-IL" smtClean="0"/>
              <a:t>9</a:t>
            </a:fld>
            <a:endParaRPr lang="he-IL"/>
          </a:p>
        </p:txBody>
      </p:sp>
    </p:spTree>
    <p:extLst>
      <p:ext uri="{BB962C8B-B14F-4D97-AF65-F5344CB8AC3E}">
        <p14:creationId xmlns:p14="http://schemas.microsoft.com/office/powerpoint/2010/main" val="15645661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294AB44-5CDF-4EC1-9868-670ABF282037}"/>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EF7DE477-4D3C-4802-A8CA-777FE023E5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36DCDF27-4771-4C16-8055-EB8A1C65D6E2}"/>
              </a:ext>
            </a:extLst>
          </p:cNvPr>
          <p:cNvSpPr>
            <a:spLocks noGrp="1"/>
          </p:cNvSpPr>
          <p:nvPr>
            <p:ph type="dt" sz="half" idx="10"/>
          </p:nvPr>
        </p:nvSpPr>
        <p:spPr>
          <a:xfrm>
            <a:off x="8610600" y="6356350"/>
            <a:ext cx="2743200" cy="365125"/>
          </a:xfrm>
          <a:prstGeom prst="rect">
            <a:avLst/>
          </a:prstGeom>
        </p:spPr>
        <p:txBody>
          <a:bodyPr/>
          <a:lstStyle/>
          <a:p>
            <a:fld id="{770970AA-6FE6-4A3D-8DF8-9706D5D96A45}" type="datetimeFigureOut">
              <a:rPr lang="he-IL" smtClean="0"/>
              <a:t>ח'/כסלו/תשפ"ב</a:t>
            </a:fld>
            <a:endParaRPr lang="he-IL"/>
          </a:p>
        </p:txBody>
      </p:sp>
      <p:sp>
        <p:nvSpPr>
          <p:cNvPr id="5" name="מציין מיקום של כותרת תחתונה 4">
            <a:extLst>
              <a:ext uri="{FF2B5EF4-FFF2-40B4-BE49-F238E27FC236}">
                <a16:creationId xmlns:a16="http://schemas.microsoft.com/office/drawing/2014/main" id="{810105A1-81AA-4033-A04D-6EAE8BB88683}"/>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6" name="מציין מיקום של מספר שקופית 5">
            <a:extLst>
              <a:ext uri="{FF2B5EF4-FFF2-40B4-BE49-F238E27FC236}">
                <a16:creationId xmlns:a16="http://schemas.microsoft.com/office/drawing/2014/main" id="{040553CF-5A5B-44C4-8779-848BD5464F58}"/>
              </a:ext>
            </a:extLst>
          </p:cNvPr>
          <p:cNvSpPr>
            <a:spLocks noGrp="1"/>
          </p:cNvSpPr>
          <p:nvPr>
            <p:ph type="sldNum" sz="quarter" idx="12"/>
          </p:nvPr>
        </p:nvSpPr>
        <p:spPr>
          <a:xfrm>
            <a:off x="838200" y="6356350"/>
            <a:ext cx="2743200" cy="365125"/>
          </a:xfrm>
          <a:prstGeom prst="rect">
            <a:avLst/>
          </a:prstGeom>
        </p:spPr>
        <p:txBody>
          <a:bodyPr/>
          <a:lstStyle/>
          <a:p>
            <a:fld id="{D5305062-B470-4E26-839B-D9F3BC0EF7F6}" type="slidenum">
              <a:rPr lang="he-IL" smtClean="0"/>
              <a:t>‹#›</a:t>
            </a:fld>
            <a:endParaRPr lang="he-IL"/>
          </a:p>
        </p:txBody>
      </p:sp>
    </p:spTree>
    <p:extLst>
      <p:ext uri="{BB962C8B-B14F-4D97-AF65-F5344CB8AC3E}">
        <p14:creationId xmlns:p14="http://schemas.microsoft.com/office/powerpoint/2010/main" val="999765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831694A-4398-45F1-A481-87953515A9A8}"/>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60C78C67-1D89-42CE-B6CE-DB888F1D1703}"/>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D2130B48-8CCA-4343-A944-7DC9DF1CC9DB}"/>
              </a:ext>
            </a:extLst>
          </p:cNvPr>
          <p:cNvSpPr>
            <a:spLocks noGrp="1"/>
          </p:cNvSpPr>
          <p:nvPr>
            <p:ph type="dt" sz="half" idx="10"/>
          </p:nvPr>
        </p:nvSpPr>
        <p:spPr>
          <a:xfrm>
            <a:off x="8610600" y="6356350"/>
            <a:ext cx="2743200" cy="365125"/>
          </a:xfrm>
          <a:prstGeom prst="rect">
            <a:avLst/>
          </a:prstGeom>
        </p:spPr>
        <p:txBody>
          <a:bodyPr/>
          <a:lstStyle/>
          <a:p>
            <a:fld id="{770970AA-6FE6-4A3D-8DF8-9706D5D96A45}" type="datetimeFigureOut">
              <a:rPr lang="he-IL" smtClean="0"/>
              <a:t>ח'/כסלו/תשפ"ב</a:t>
            </a:fld>
            <a:endParaRPr lang="he-IL"/>
          </a:p>
        </p:txBody>
      </p:sp>
      <p:sp>
        <p:nvSpPr>
          <p:cNvPr id="5" name="מציין מיקום של כותרת תחתונה 4">
            <a:extLst>
              <a:ext uri="{FF2B5EF4-FFF2-40B4-BE49-F238E27FC236}">
                <a16:creationId xmlns:a16="http://schemas.microsoft.com/office/drawing/2014/main" id="{247B8573-0F03-4351-ACB8-11CB0BC7EA83}"/>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6" name="מציין מיקום של מספר שקופית 5">
            <a:extLst>
              <a:ext uri="{FF2B5EF4-FFF2-40B4-BE49-F238E27FC236}">
                <a16:creationId xmlns:a16="http://schemas.microsoft.com/office/drawing/2014/main" id="{5E074947-3A62-4450-8638-77D238AF8A50}"/>
              </a:ext>
            </a:extLst>
          </p:cNvPr>
          <p:cNvSpPr>
            <a:spLocks noGrp="1"/>
          </p:cNvSpPr>
          <p:nvPr>
            <p:ph type="sldNum" sz="quarter" idx="12"/>
          </p:nvPr>
        </p:nvSpPr>
        <p:spPr>
          <a:xfrm>
            <a:off x="838200" y="6356350"/>
            <a:ext cx="2743200" cy="365125"/>
          </a:xfrm>
          <a:prstGeom prst="rect">
            <a:avLst/>
          </a:prstGeom>
        </p:spPr>
        <p:txBody>
          <a:bodyPr/>
          <a:lstStyle/>
          <a:p>
            <a:fld id="{D5305062-B470-4E26-839B-D9F3BC0EF7F6}" type="slidenum">
              <a:rPr lang="he-IL" smtClean="0"/>
              <a:t>‹#›</a:t>
            </a:fld>
            <a:endParaRPr lang="he-IL"/>
          </a:p>
        </p:txBody>
      </p:sp>
    </p:spTree>
    <p:extLst>
      <p:ext uri="{BB962C8B-B14F-4D97-AF65-F5344CB8AC3E}">
        <p14:creationId xmlns:p14="http://schemas.microsoft.com/office/powerpoint/2010/main" val="37044656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E9EF0667-E41C-4515-B3CA-8494264032B3}"/>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D2ADDFEC-CDF7-479B-B81C-C0845442D1E0}"/>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21CFA647-CAFD-4F91-9393-5D70963A7BDE}"/>
              </a:ext>
            </a:extLst>
          </p:cNvPr>
          <p:cNvSpPr>
            <a:spLocks noGrp="1"/>
          </p:cNvSpPr>
          <p:nvPr>
            <p:ph type="dt" sz="half" idx="10"/>
          </p:nvPr>
        </p:nvSpPr>
        <p:spPr>
          <a:xfrm>
            <a:off x="8610600" y="6356350"/>
            <a:ext cx="2743200" cy="365125"/>
          </a:xfrm>
          <a:prstGeom prst="rect">
            <a:avLst/>
          </a:prstGeom>
        </p:spPr>
        <p:txBody>
          <a:bodyPr/>
          <a:lstStyle/>
          <a:p>
            <a:fld id="{770970AA-6FE6-4A3D-8DF8-9706D5D96A45}" type="datetimeFigureOut">
              <a:rPr lang="he-IL" smtClean="0"/>
              <a:t>ח'/כסלו/תשפ"ב</a:t>
            </a:fld>
            <a:endParaRPr lang="he-IL"/>
          </a:p>
        </p:txBody>
      </p:sp>
      <p:sp>
        <p:nvSpPr>
          <p:cNvPr id="5" name="מציין מיקום של כותרת תחתונה 4">
            <a:extLst>
              <a:ext uri="{FF2B5EF4-FFF2-40B4-BE49-F238E27FC236}">
                <a16:creationId xmlns:a16="http://schemas.microsoft.com/office/drawing/2014/main" id="{553FDF02-B10D-4F5F-8B23-EE16D1423E62}"/>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6" name="מציין מיקום של מספר שקופית 5">
            <a:extLst>
              <a:ext uri="{FF2B5EF4-FFF2-40B4-BE49-F238E27FC236}">
                <a16:creationId xmlns:a16="http://schemas.microsoft.com/office/drawing/2014/main" id="{F5B64910-FED9-4055-9875-9C0DDB1E92CD}"/>
              </a:ext>
            </a:extLst>
          </p:cNvPr>
          <p:cNvSpPr>
            <a:spLocks noGrp="1"/>
          </p:cNvSpPr>
          <p:nvPr>
            <p:ph type="sldNum" sz="quarter" idx="12"/>
          </p:nvPr>
        </p:nvSpPr>
        <p:spPr>
          <a:xfrm>
            <a:off x="838200" y="6356350"/>
            <a:ext cx="2743200" cy="365125"/>
          </a:xfrm>
          <a:prstGeom prst="rect">
            <a:avLst/>
          </a:prstGeom>
        </p:spPr>
        <p:txBody>
          <a:bodyPr/>
          <a:lstStyle/>
          <a:p>
            <a:fld id="{D5305062-B470-4E26-839B-D9F3BC0EF7F6}" type="slidenum">
              <a:rPr lang="he-IL" smtClean="0"/>
              <a:t>‹#›</a:t>
            </a:fld>
            <a:endParaRPr lang="he-IL"/>
          </a:p>
        </p:txBody>
      </p:sp>
    </p:spTree>
    <p:extLst>
      <p:ext uri="{BB962C8B-B14F-4D97-AF65-F5344CB8AC3E}">
        <p14:creationId xmlns:p14="http://schemas.microsoft.com/office/powerpoint/2010/main" val="28848243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79F52B68-D5BB-4EA1-AA06-AA0F0EB03557}" type="datetime8">
              <a:rPr lang="he-IL" smtClean="0"/>
              <a:t>12 נובמבר 21</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379989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1C4278E5-E3C6-4EAD-A696-23D756A692B1}" type="datetime8">
              <a:rPr lang="he-IL" smtClean="0"/>
              <a:t>12 נובמבר 21</a:t>
            </a:fld>
            <a:endParaRPr lang="he-IL"/>
          </a:p>
        </p:txBody>
      </p:sp>
      <p:sp>
        <p:nvSpPr>
          <p:cNvPr id="5" name="Footer Placeholder 4"/>
          <p:cNvSpPr>
            <a:spLocks noGrp="1"/>
          </p:cNvSpPr>
          <p:nvPr>
            <p:ph type="ftr" sz="quarter" idx="11"/>
          </p:nvPr>
        </p:nvSpPr>
        <p:spPr/>
        <p:txBody>
          <a:bodyPr/>
          <a:lstStyle/>
          <a:p>
            <a:endParaRPr lang="he-IL" dirty="0"/>
          </a:p>
        </p:txBody>
      </p:sp>
      <p:sp>
        <p:nvSpPr>
          <p:cNvPr id="6" name="Slide Number Placeholder 5"/>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382675782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B633B74F-7D5F-40B2-99A3-88735BD1578B}" type="datetime8">
              <a:rPr lang="he-IL" smtClean="0"/>
              <a:t>12 נובמבר 21</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40104202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65562B8D-86A8-4454-AA4A-1BEBDBDA192F}" type="datetime8">
              <a:rPr lang="he-IL" smtClean="0"/>
              <a:t>12 נובמבר 21</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42400931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9BB23B68-68DB-45D4-BA8A-E485CD89D92D}" type="datetime8">
              <a:rPr lang="he-IL" smtClean="0"/>
              <a:t>12 נובמבר 21</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24510997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F1F471B7-87D8-4F1F-9E2D-C6A63061FDAF}" type="datetime8">
              <a:rPr lang="he-IL" smtClean="0"/>
              <a:t>12 נובמבר 21</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29184168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DAAD0D-E4D3-4002-8D78-AF351A1D3F6C}" type="datetime8">
              <a:rPr lang="he-IL" smtClean="0"/>
              <a:t>12 נובמבר 21</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3132054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70D621F4-9C26-416E-9A11-3CE3612254C3}" type="datetime8">
              <a:rPr lang="he-IL" smtClean="0"/>
              <a:t>12 נובמבר 21</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837543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10E56B9-6FD7-40FC-97C1-7A66317456FB}"/>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96A6DC93-F89F-44A5-80A5-D1978F35100A}"/>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6A5FB9CC-584E-46A7-8279-141E410E3798}"/>
              </a:ext>
            </a:extLst>
          </p:cNvPr>
          <p:cNvSpPr>
            <a:spLocks noGrp="1"/>
          </p:cNvSpPr>
          <p:nvPr>
            <p:ph type="dt" sz="half" idx="10"/>
          </p:nvPr>
        </p:nvSpPr>
        <p:spPr>
          <a:xfrm>
            <a:off x="8610600" y="6356350"/>
            <a:ext cx="2743200" cy="365125"/>
          </a:xfrm>
          <a:prstGeom prst="rect">
            <a:avLst/>
          </a:prstGeom>
        </p:spPr>
        <p:txBody>
          <a:bodyPr/>
          <a:lstStyle/>
          <a:p>
            <a:fld id="{770970AA-6FE6-4A3D-8DF8-9706D5D96A45}" type="datetimeFigureOut">
              <a:rPr lang="he-IL" smtClean="0"/>
              <a:t>ח'/כסלו/תשפ"ב</a:t>
            </a:fld>
            <a:endParaRPr lang="he-IL"/>
          </a:p>
        </p:txBody>
      </p:sp>
      <p:sp>
        <p:nvSpPr>
          <p:cNvPr id="5" name="מציין מיקום של כותרת תחתונה 4">
            <a:extLst>
              <a:ext uri="{FF2B5EF4-FFF2-40B4-BE49-F238E27FC236}">
                <a16:creationId xmlns:a16="http://schemas.microsoft.com/office/drawing/2014/main" id="{6A75F88F-97F1-4311-8ACB-FF608A23E6B4}"/>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6" name="מציין מיקום של מספר שקופית 5">
            <a:extLst>
              <a:ext uri="{FF2B5EF4-FFF2-40B4-BE49-F238E27FC236}">
                <a16:creationId xmlns:a16="http://schemas.microsoft.com/office/drawing/2014/main" id="{6F98E751-A0EC-4C92-B0D2-6F892018EA69}"/>
              </a:ext>
            </a:extLst>
          </p:cNvPr>
          <p:cNvSpPr>
            <a:spLocks noGrp="1"/>
          </p:cNvSpPr>
          <p:nvPr>
            <p:ph type="sldNum" sz="quarter" idx="12"/>
          </p:nvPr>
        </p:nvSpPr>
        <p:spPr>
          <a:xfrm>
            <a:off x="838200" y="6356350"/>
            <a:ext cx="2743200" cy="365125"/>
          </a:xfrm>
          <a:prstGeom prst="rect">
            <a:avLst/>
          </a:prstGeom>
        </p:spPr>
        <p:txBody>
          <a:bodyPr/>
          <a:lstStyle/>
          <a:p>
            <a:fld id="{D5305062-B470-4E26-839B-D9F3BC0EF7F6}" type="slidenum">
              <a:rPr lang="he-IL" smtClean="0"/>
              <a:t>‹#›</a:t>
            </a:fld>
            <a:endParaRPr lang="he-IL"/>
          </a:p>
        </p:txBody>
      </p:sp>
    </p:spTree>
    <p:extLst>
      <p:ext uri="{BB962C8B-B14F-4D97-AF65-F5344CB8AC3E}">
        <p14:creationId xmlns:p14="http://schemas.microsoft.com/office/powerpoint/2010/main" val="30171588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B271939B-5E3F-4C39-9625-F0927B9BAC7A}" type="slidenum">
              <a:rPr lang="he-IL" smtClean="0"/>
              <a:t>‹#›</a:t>
            </a:fld>
            <a:endParaRPr lang="he-IL"/>
          </a:p>
        </p:txBody>
      </p:sp>
      <p:sp>
        <p:nvSpPr>
          <p:cNvPr id="5" name="Date Placeholder 4"/>
          <p:cNvSpPr>
            <a:spLocks noGrp="1"/>
          </p:cNvSpPr>
          <p:nvPr>
            <p:ph type="dt" sz="half" idx="10"/>
          </p:nvPr>
        </p:nvSpPr>
        <p:spPr/>
        <p:txBody>
          <a:bodyPr/>
          <a:lstStyle/>
          <a:p>
            <a:fld id="{6ED9EE37-CB84-467D-A0A3-F81C0AAB9BAF}" type="datetime8">
              <a:rPr lang="he-IL" smtClean="0"/>
              <a:t>12 נובמבר 21</a:t>
            </a:fld>
            <a:endParaRPr lang="he-IL"/>
          </a:p>
        </p:txBody>
      </p:sp>
    </p:spTree>
    <p:extLst>
      <p:ext uri="{BB962C8B-B14F-4D97-AF65-F5344CB8AC3E}">
        <p14:creationId xmlns:p14="http://schemas.microsoft.com/office/powerpoint/2010/main" val="15578147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1C4278E5-E3C6-4EAD-A696-23D756A692B1}" type="datetime8">
              <a:rPr lang="he-IL" smtClean="0"/>
              <a:t>12 נובמבר 21</a:t>
            </a:fld>
            <a:endParaRPr lang="he-IL"/>
          </a:p>
        </p:txBody>
      </p:sp>
      <p:sp>
        <p:nvSpPr>
          <p:cNvPr id="5" name="Footer Placeholder 4"/>
          <p:cNvSpPr>
            <a:spLocks noGrp="1"/>
          </p:cNvSpPr>
          <p:nvPr>
            <p:ph type="ftr" sz="quarter" idx="11"/>
          </p:nvPr>
        </p:nvSpPr>
        <p:spPr/>
        <p:txBody>
          <a:bodyPr/>
          <a:lstStyle/>
          <a:p>
            <a:endParaRPr lang="he-IL" dirty="0"/>
          </a:p>
        </p:txBody>
      </p:sp>
      <p:sp>
        <p:nvSpPr>
          <p:cNvPr id="6" name="Slide Number Placeholder 5"/>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1049928324"/>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he-IL"/>
              <a:t>לחץ כדי לערוך סגנון כותרת של תבנית בסיס</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he-IL"/>
              <a:t>לחץ כדי לערוך סגנונות טקסט של תבנית בסיס</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1C4278E5-E3C6-4EAD-A696-23D756A692B1}" type="datetime8">
              <a:rPr lang="he-IL" smtClean="0"/>
              <a:t>12 נובמבר 21</a:t>
            </a:fld>
            <a:endParaRPr lang="he-IL"/>
          </a:p>
        </p:txBody>
      </p:sp>
      <p:sp>
        <p:nvSpPr>
          <p:cNvPr id="5" name="Footer Placeholder 4"/>
          <p:cNvSpPr>
            <a:spLocks noGrp="1"/>
          </p:cNvSpPr>
          <p:nvPr>
            <p:ph type="ftr" sz="quarter" idx="11"/>
          </p:nvPr>
        </p:nvSpPr>
        <p:spPr/>
        <p:txBody>
          <a:bodyPr/>
          <a:lstStyle/>
          <a:p>
            <a:endParaRPr lang="he-IL" dirty="0"/>
          </a:p>
        </p:txBody>
      </p:sp>
      <p:sp>
        <p:nvSpPr>
          <p:cNvPr id="6" name="Slide Number Placeholder 5"/>
          <p:cNvSpPr>
            <a:spLocks noGrp="1"/>
          </p:cNvSpPr>
          <p:nvPr>
            <p:ph type="sldNum" sz="quarter" idx="12"/>
          </p:nvPr>
        </p:nvSpPr>
        <p:spPr/>
        <p:txBody>
          <a:bodyPr/>
          <a:lstStyle/>
          <a:p>
            <a:fld id="{B271939B-5E3F-4C39-9625-F0927B9BAC7A}" type="slidenum">
              <a:rPr lang="he-IL" smtClean="0"/>
              <a:t>‹#›</a:t>
            </a:fld>
            <a:endParaRPr lang="he-IL"/>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26700892"/>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1C4278E5-E3C6-4EAD-A696-23D756A692B1}" type="datetime8">
              <a:rPr lang="he-IL" smtClean="0"/>
              <a:t>12 נובמבר 21</a:t>
            </a:fld>
            <a:endParaRPr lang="he-IL"/>
          </a:p>
        </p:txBody>
      </p:sp>
      <p:sp>
        <p:nvSpPr>
          <p:cNvPr id="5" name="Footer Placeholder 4"/>
          <p:cNvSpPr>
            <a:spLocks noGrp="1"/>
          </p:cNvSpPr>
          <p:nvPr>
            <p:ph type="ftr" sz="quarter" idx="11"/>
          </p:nvPr>
        </p:nvSpPr>
        <p:spPr/>
        <p:txBody>
          <a:bodyPr/>
          <a:lstStyle/>
          <a:p>
            <a:endParaRPr lang="he-IL" dirty="0"/>
          </a:p>
        </p:txBody>
      </p:sp>
      <p:sp>
        <p:nvSpPr>
          <p:cNvPr id="6" name="Slide Number Placeholder 5"/>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993102699"/>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כרטיס שם עם ציטוט">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he-IL"/>
              <a:t>לחץ כדי לערוך סגנון כותרת של תבנית בסיס</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he-IL"/>
              <a:t>לחץ כדי לערוך סגנונות טקסט של תבנית בסיס</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1C4278E5-E3C6-4EAD-A696-23D756A692B1}" type="datetime8">
              <a:rPr lang="he-IL" smtClean="0"/>
              <a:t>12 נובמבר 21</a:t>
            </a:fld>
            <a:endParaRPr lang="he-IL"/>
          </a:p>
        </p:txBody>
      </p:sp>
      <p:sp>
        <p:nvSpPr>
          <p:cNvPr id="5" name="Footer Placeholder 4"/>
          <p:cNvSpPr>
            <a:spLocks noGrp="1"/>
          </p:cNvSpPr>
          <p:nvPr>
            <p:ph type="ftr" sz="quarter" idx="11"/>
          </p:nvPr>
        </p:nvSpPr>
        <p:spPr/>
        <p:txBody>
          <a:bodyPr/>
          <a:lstStyle/>
          <a:p>
            <a:endParaRPr lang="he-IL" dirty="0"/>
          </a:p>
        </p:txBody>
      </p:sp>
      <p:sp>
        <p:nvSpPr>
          <p:cNvPr id="6" name="Slide Number Placeholder 5"/>
          <p:cNvSpPr>
            <a:spLocks noGrp="1"/>
          </p:cNvSpPr>
          <p:nvPr>
            <p:ph type="sldNum" sz="quarter" idx="12"/>
          </p:nvPr>
        </p:nvSpPr>
        <p:spPr/>
        <p:txBody>
          <a:bodyPr/>
          <a:lstStyle/>
          <a:p>
            <a:fld id="{B271939B-5E3F-4C39-9625-F0927B9BAC7A}" type="slidenum">
              <a:rPr lang="he-IL" smtClean="0"/>
              <a:t>‹#›</a:t>
            </a:fld>
            <a:endParaRPr lang="he-IL"/>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94732946"/>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נכון או לא נכון">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he-IL"/>
              <a:t>לחץ כדי לערוך סגנון כותרת של תבנית בסיס</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he-IL"/>
              <a:t>לחץ כדי לערוך סגנונות טקסט של תבנית בסיס</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1C4278E5-E3C6-4EAD-A696-23D756A692B1}" type="datetime8">
              <a:rPr lang="he-IL" smtClean="0"/>
              <a:t>12 נובמבר 21</a:t>
            </a:fld>
            <a:endParaRPr lang="he-IL"/>
          </a:p>
        </p:txBody>
      </p:sp>
      <p:sp>
        <p:nvSpPr>
          <p:cNvPr id="5" name="Footer Placeholder 4"/>
          <p:cNvSpPr>
            <a:spLocks noGrp="1"/>
          </p:cNvSpPr>
          <p:nvPr>
            <p:ph type="ftr" sz="quarter" idx="11"/>
          </p:nvPr>
        </p:nvSpPr>
        <p:spPr/>
        <p:txBody>
          <a:bodyPr/>
          <a:lstStyle/>
          <a:p>
            <a:endParaRPr lang="he-IL" dirty="0"/>
          </a:p>
        </p:txBody>
      </p:sp>
      <p:sp>
        <p:nvSpPr>
          <p:cNvPr id="6" name="Slide Number Placeholder 5"/>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1913930573"/>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4630A421-3765-4AFC-82D8-61E7D97E88E2}" type="datetime8">
              <a:rPr lang="he-IL" smtClean="0"/>
              <a:t>12 נובמבר 21</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56938837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1928ACFF-5ACA-4C80-A849-F6D0F72C53A9}" type="datetime8">
              <a:rPr lang="he-IL" smtClean="0"/>
              <a:t>12 נובמבר 21</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B271939B-5E3F-4C39-9625-F0927B9BAC7A}" type="slidenum">
              <a:rPr lang="he-IL" smtClean="0"/>
              <a:t>‹#›</a:t>
            </a:fld>
            <a:endParaRPr lang="he-IL"/>
          </a:p>
        </p:txBody>
      </p:sp>
    </p:spTree>
    <p:extLst>
      <p:ext uri="{BB962C8B-B14F-4D97-AF65-F5344CB8AC3E}">
        <p14:creationId xmlns:p14="http://schemas.microsoft.com/office/powerpoint/2010/main" val="403157883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678482840"/>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256941254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6082D91-6258-45BF-8606-0A10FB307E9D}"/>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87CBDD59-9DF9-4424-A36D-4D735A09BF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71B4D02C-9F39-431E-B66E-39F3F42A6C8A}"/>
              </a:ext>
            </a:extLst>
          </p:cNvPr>
          <p:cNvSpPr>
            <a:spLocks noGrp="1"/>
          </p:cNvSpPr>
          <p:nvPr>
            <p:ph type="dt" sz="half" idx="10"/>
          </p:nvPr>
        </p:nvSpPr>
        <p:spPr>
          <a:xfrm>
            <a:off x="8610600" y="6356350"/>
            <a:ext cx="2743200" cy="365125"/>
          </a:xfrm>
          <a:prstGeom prst="rect">
            <a:avLst/>
          </a:prstGeom>
        </p:spPr>
        <p:txBody>
          <a:bodyPr/>
          <a:lstStyle/>
          <a:p>
            <a:fld id="{770970AA-6FE6-4A3D-8DF8-9706D5D96A45}" type="datetimeFigureOut">
              <a:rPr lang="he-IL" smtClean="0"/>
              <a:t>ח'/כסלו/תשפ"ב</a:t>
            </a:fld>
            <a:endParaRPr lang="he-IL"/>
          </a:p>
        </p:txBody>
      </p:sp>
      <p:sp>
        <p:nvSpPr>
          <p:cNvPr id="5" name="מציין מיקום של כותרת תחתונה 4">
            <a:extLst>
              <a:ext uri="{FF2B5EF4-FFF2-40B4-BE49-F238E27FC236}">
                <a16:creationId xmlns:a16="http://schemas.microsoft.com/office/drawing/2014/main" id="{E8395AD1-0E60-40EB-B980-B93033D71B5E}"/>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6" name="מציין מיקום של מספר שקופית 5">
            <a:extLst>
              <a:ext uri="{FF2B5EF4-FFF2-40B4-BE49-F238E27FC236}">
                <a16:creationId xmlns:a16="http://schemas.microsoft.com/office/drawing/2014/main" id="{65DFFD28-9409-47BE-B59A-DADCF9C29B5D}"/>
              </a:ext>
            </a:extLst>
          </p:cNvPr>
          <p:cNvSpPr>
            <a:spLocks noGrp="1"/>
          </p:cNvSpPr>
          <p:nvPr>
            <p:ph type="sldNum" sz="quarter" idx="12"/>
          </p:nvPr>
        </p:nvSpPr>
        <p:spPr>
          <a:xfrm>
            <a:off x="838200" y="6356350"/>
            <a:ext cx="2743200" cy="365125"/>
          </a:xfrm>
          <a:prstGeom prst="rect">
            <a:avLst/>
          </a:prstGeom>
        </p:spPr>
        <p:txBody>
          <a:bodyPr/>
          <a:lstStyle/>
          <a:p>
            <a:fld id="{D5305062-B470-4E26-839B-D9F3BC0EF7F6}" type="slidenum">
              <a:rPr lang="he-IL" smtClean="0"/>
              <a:t>‹#›</a:t>
            </a:fld>
            <a:endParaRPr lang="he-IL"/>
          </a:p>
        </p:txBody>
      </p:sp>
    </p:spTree>
    <p:extLst>
      <p:ext uri="{BB962C8B-B14F-4D97-AF65-F5344CB8AC3E}">
        <p14:creationId xmlns:p14="http://schemas.microsoft.com/office/powerpoint/2010/main" val="274435533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3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2612257468"/>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4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844738256"/>
      </p:ext>
    </p:extLst>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5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049280662"/>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6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2907439432"/>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7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2762016295"/>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8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165817832"/>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9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760546350"/>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0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2088763967"/>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1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786888285"/>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2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06971629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BCAA8FE-956E-4AC6-9F5C-9CB8839C7F3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F3401EC5-5FE1-4783-8C0D-E3FC4C02F6C7}"/>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FFFB605A-E7FB-435D-92F0-4F6136014161}"/>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ED69C961-188C-4178-8E2E-A6041A08C231}"/>
              </a:ext>
            </a:extLst>
          </p:cNvPr>
          <p:cNvSpPr>
            <a:spLocks noGrp="1"/>
          </p:cNvSpPr>
          <p:nvPr>
            <p:ph type="dt" sz="half" idx="10"/>
          </p:nvPr>
        </p:nvSpPr>
        <p:spPr>
          <a:xfrm>
            <a:off x="8610600" y="6356350"/>
            <a:ext cx="2743200" cy="365125"/>
          </a:xfrm>
          <a:prstGeom prst="rect">
            <a:avLst/>
          </a:prstGeom>
        </p:spPr>
        <p:txBody>
          <a:bodyPr/>
          <a:lstStyle/>
          <a:p>
            <a:fld id="{770970AA-6FE6-4A3D-8DF8-9706D5D96A45}" type="datetimeFigureOut">
              <a:rPr lang="he-IL" smtClean="0"/>
              <a:t>ח'/כסלו/תשפ"ב</a:t>
            </a:fld>
            <a:endParaRPr lang="he-IL"/>
          </a:p>
        </p:txBody>
      </p:sp>
      <p:sp>
        <p:nvSpPr>
          <p:cNvPr id="6" name="מציין מיקום של כותרת תחתונה 5">
            <a:extLst>
              <a:ext uri="{FF2B5EF4-FFF2-40B4-BE49-F238E27FC236}">
                <a16:creationId xmlns:a16="http://schemas.microsoft.com/office/drawing/2014/main" id="{6AFEC197-FBDF-4274-B89B-9DBE3914E390}"/>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7" name="מציין מיקום של מספר שקופית 6">
            <a:extLst>
              <a:ext uri="{FF2B5EF4-FFF2-40B4-BE49-F238E27FC236}">
                <a16:creationId xmlns:a16="http://schemas.microsoft.com/office/drawing/2014/main" id="{B9FAF8C3-A130-4700-9110-27AB9EBE1BB1}"/>
              </a:ext>
            </a:extLst>
          </p:cNvPr>
          <p:cNvSpPr>
            <a:spLocks noGrp="1"/>
          </p:cNvSpPr>
          <p:nvPr>
            <p:ph type="sldNum" sz="quarter" idx="12"/>
          </p:nvPr>
        </p:nvSpPr>
        <p:spPr>
          <a:xfrm>
            <a:off x="838200" y="6356350"/>
            <a:ext cx="2743200" cy="365125"/>
          </a:xfrm>
          <a:prstGeom prst="rect">
            <a:avLst/>
          </a:prstGeom>
        </p:spPr>
        <p:txBody>
          <a:bodyPr/>
          <a:lstStyle/>
          <a:p>
            <a:fld id="{D5305062-B470-4E26-839B-D9F3BC0EF7F6}" type="slidenum">
              <a:rPr lang="he-IL" smtClean="0"/>
              <a:t>‹#›</a:t>
            </a:fld>
            <a:endParaRPr lang="he-IL"/>
          </a:p>
        </p:txBody>
      </p:sp>
    </p:spTree>
    <p:extLst>
      <p:ext uri="{BB962C8B-B14F-4D97-AF65-F5344CB8AC3E}">
        <p14:creationId xmlns:p14="http://schemas.microsoft.com/office/powerpoint/2010/main" val="81485095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3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452108587"/>
      </p:ext>
    </p:extLst>
  </p:cSld>
  <p:clrMapOvr>
    <a:overrideClrMapping bg1="lt1" tx1="dk1" bg2="lt2" tx2="dk2" accent1="accent1" accent2="accent2" accent3="accent3" accent4="accent4" accent5="accent5" accent6="accent6" hlink="hlink" folHlink="folHlink"/>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4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718481401"/>
      </p:ext>
    </p:extLst>
  </p:cSld>
  <p:clrMapOvr>
    <a:overrideClrMapping bg1="lt1" tx1="dk1" bg2="lt2" tx2="dk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15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3983900514"/>
      </p:ext>
    </p:extLst>
  </p:cSld>
  <p:clrMapOvr>
    <a:overrideClrMapping bg1="lt1" tx1="dk1" bg2="lt2" tx2="dk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6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834007275"/>
      </p:ext>
    </p:extLst>
  </p:cSld>
  <p:clrMapOvr>
    <a:overrideClrMapping bg1="lt1" tx1="dk1" bg2="lt2" tx2="dk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17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954412806"/>
      </p:ext>
    </p:extLst>
  </p:cSld>
  <p:clrMapOvr>
    <a:overrideClrMapping bg1="lt1" tx1="dk1" bg2="lt2" tx2="dk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18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3803301847"/>
      </p:ext>
    </p:extLst>
  </p:cSld>
  <p:clrMapOvr>
    <a:overrideClrMapping bg1="lt1" tx1="dk1" bg2="lt2" tx2="dk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19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3647805922"/>
      </p:ext>
    </p:extLst>
  </p:cSld>
  <p:clrMapOvr>
    <a:overrideClrMapping bg1="lt1" tx1="dk1" bg2="lt2" tx2="dk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20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2066143482"/>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21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701570155"/>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22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3700310445"/>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1079AED-FE93-4A81-BA08-D0291B052613}"/>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454AB488-D9D0-4775-B769-56BE5F04BF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459C5A45-E363-42C8-90DC-6DB61C4B7C94}"/>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E84FA17F-8BC8-46AF-B85A-A327AD0ED3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0A7789EB-1D1F-47ED-8594-68CE6F9A0775}"/>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34B90206-EC63-435B-849D-C160021F5FE3}"/>
              </a:ext>
            </a:extLst>
          </p:cNvPr>
          <p:cNvSpPr>
            <a:spLocks noGrp="1"/>
          </p:cNvSpPr>
          <p:nvPr>
            <p:ph type="dt" sz="half" idx="10"/>
          </p:nvPr>
        </p:nvSpPr>
        <p:spPr>
          <a:xfrm>
            <a:off x="8610600" y="6356350"/>
            <a:ext cx="2743200" cy="365125"/>
          </a:xfrm>
          <a:prstGeom prst="rect">
            <a:avLst/>
          </a:prstGeom>
        </p:spPr>
        <p:txBody>
          <a:bodyPr/>
          <a:lstStyle/>
          <a:p>
            <a:fld id="{770970AA-6FE6-4A3D-8DF8-9706D5D96A45}" type="datetimeFigureOut">
              <a:rPr lang="he-IL" smtClean="0"/>
              <a:t>ח'/כסלו/תשפ"ב</a:t>
            </a:fld>
            <a:endParaRPr lang="he-IL"/>
          </a:p>
        </p:txBody>
      </p:sp>
      <p:sp>
        <p:nvSpPr>
          <p:cNvPr id="8" name="מציין מיקום של כותרת תחתונה 7">
            <a:extLst>
              <a:ext uri="{FF2B5EF4-FFF2-40B4-BE49-F238E27FC236}">
                <a16:creationId xmlns:a16="http://schemas.microsoft.com/office/drawing/2014/main" id="{738B96CB-A8CA-495A-838E-2B58C6D40DBD}"/>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9" name="מציין מיקום של מספר שקופית 8">
            <a:extLst>
              <a:ext uri="{FF2B5EF4-FFF2-40B4-BE49-F238E27FC236}">
                <a16:creationId xmlns:a16="http://schemas.microsoft.com/office/drawing/2014/main" id="{2A76E3B1-DC5E-4C2C-B0C6-4597872B489B}"/>
              </a:ext>
            </a:extLst>
          </p:cNvPr>
          <p:cNvSpPr>
            <a:spLocks noGrp="1"/>
          </p:cNvSpPr>
          <p:nvPr>
            <p:ph type="sldNum" sz="quarter" idx="12"/>
          </p:nvPr>
        </p:nvSpPr>
        <p:spPr>
          <a:xfrm>
            <a:off x="838200" y="6356350"/>
            <a:ext cx="2743200" cy="365125"/>
          </a:xfrm>
          <a:prstGeom prst="rect">
            <a:avLst/>
          </a:prstGeom>
        </p:spPr>
        <p:txBody>
          <a:bodyPr/>
          <a:lstStyle/>
          <a:p>
            <a:fld id="{D5305062-B470-4E26-839B-D9F3BC0EF7F6}" type="slidenum">
              <a:rPr lang="he-IL" smtClean="0"/>
              <a:t>‹#›</a:t>
            </a:fld>
            <a:endParaRPr lang="he-IL"/>
          </a:p>
        </p:txBody>
      </p:sp>
    </p:spTree>
    <p:extLst>
      <p:ext uri="{BB962C8B-B14F-4D97-AF65-F5344CB8AC3E}">
        <p14:creationId xmlns:p14="http://schemas.microsoft.com/office/powerpoint/2010/main" val="228984356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23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3369367242"/>
      </p:ext>
    </p:extLst>
  </p:cSld>
  <p:clrMapOvr>
    <a:overrideClrMapping bg1="lt1" tx1="dk1" bg2="lt2" tx2="dk2" accent1="accent1" accent2="accent2" accent3="accent3" accent4="accent4" accent5="accent5" accent6="accent6" hlink="hlink" folHlink="folHlink"/>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24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2004873"/>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25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693003260"/>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26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927428126"/>
      </p:ext>
    </p:extLst>
  </p:cSld>
  <p:clrMapOvr>
    <a:overrideClrMapping bg1="lt1" tx1="dk1" bg2="lt2" tx2="dk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27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3712984172"/>
      </p:ext>
    </p:extLst>
  </p:cSld>
  <p:clrMapOvr>
    <a:overrideClrMapping bg1="lt1" tx1="dk1" bg2="lt2" tx2="dk2" accent1="accent1" accent2="accent2" accent3="accent3" accent4="accent4" accent5="accent5" accent6="accent6" hlink="hlink" folHlink="folHlink"/>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28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3827190415"/>
      </p:ext>
    </p:extLst>
  </p:cSld>
  <p:clrMapOvr>
    <a:overrideClrMapping bg1="lt1" tx1="dk1" bg2="lt2" tx2="dk2" accent1="accent1" accent2="accent2" accent3="accent3" accent4="accent4" accent5="accent5" accent6="accent6" hlink="hlink" folHlink="folHlink"/>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29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290273920"/>
      </p:ext>
    </p:extLst>
  </p:cSld>
  <p:clrMapOvr>
    <a:overrideClrMapping bg1="lt1" tx1="dk1" bg2="lt2" tx2="dk2" accent1="accent1" accent2="accent2" accent3="accent3" accent4="accent4" accent5="accent5" accent6="accent6" hlink="hlink" folHlink="folHlink"/>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30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996895908"/>
      </p:ext>
    </p:extLst>
  </p:cSld>
  <p:clrMapOvr>
    <a:overrideClrMapping bg1="lt1" tx1="dk1" bg2="lt2" tx2="dk2" accent1="accent1" accent2="accent2" accent3="accent3" accent4="accent4" accent5="accent5" accent6="accent6" hlink="hlink" folHlink="folHlink"/>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31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4035886307"/>
      </p:ext>
    </p:extLst>
  </p:cSld>
  <p:clrMapOvr>
    <a:overrideClrMapping bg1="lt1" tx1="dk1" bg2="lt2" tx2="dk2" accent1="accent1" accent2="accent2" accent3="accent3" accent4="accent4" accent5="accent5" accent6="accent6" hlink="hlink" folHlink="folHlink"/>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32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4073423776"/>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566C39-0B9E-4E16-AC78-1BEC153C476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068262F5-2C39-4675-ACF2-D1C4D72AA5E6}"/>
              </a:ext>
            </a:extLst>
          </p:cNvPr>
          <p:cNvSpPr>
            <a:spLocks noGrp="1"/>
          </p:cNvSpPr>
          <p:nvPr>
            <p:ph type="dt" sz="half" idx="10"/>
          </p:nvPr>
        </p:nvSpPr>
        <p:spPr>
          <a:xfrm>
            <a:off x="8610600" y="6356350"/>
            <a:ext cx="2743200" cy="365125"/>
          </a:xfrm>
          <a:prstGeom prst="rect">
            <a:avLst/>
          </a:prstGeom>
        </p:spPr>
        <p:txBody>
          <a:bodyPr/>
          <a:lstStyle/>
          <a:p>
            <a:fld id="{770970AA-6FE6-4A3D-8DF8-9706D5D96A45}" type="datetimeFigureOut">
              <a:rPr lang="he-IL" smtClean="0"/>
              <a:t>ח'/כסלו/תשפ"ב</a:t>
            </a:fld>
            <a:endParaRPr lang="he-IL"/>
          </a:p>
        </p:txBody>
      </p:sp>
      <p:sp>
        <p:nvSpPr>
          <p:cNvPr id="4" name="מציין מיקום של כותרת תחתונה 3">
            <a:extLst>
              <a:ext uri="{FF2B5EF4-FFF2-40B4-BE49-F238E27FC236}">
                <a16:creationId xmlns:a16="http://schemas.microsoft.com/office/drawing/2014/main" id="{35E25D90-4A4B-404B-BE55-1A73FF177F3C}"/>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5" name="מציין מיקום של מספר שקופית 4">
            <a:extLst>
              <a:ext uri="{FF2B5EF4-FFF2-40B4-BE49-F238E27FC236}">
                <a16:creationId xmlns:a16="http://schemas.microsoft.com/office/drawing/2014/main" id="{D4A4A120-FD0E-45A1-A887-055782781932}"/>
              </a:ext>
            </a:extLst>
          </p:cNvPr>
          <p:cNvSpPr>
            <a:spLocks noGrp="1"/>
          </p:cNvSpPr>
          <p:nvPr>
            <p:ph type="sldNum" sz="quarter" idx="12"/>
          </p:nvPr>
        </p:nvSpPr>
        <p:spPr>
          <a:xfrm>
            <a:off x="838200" y="6356350"/>
            <a:ext cx="2743200" cy="365125"/>
          </a:xfrm>
          <a:prstGeom prst="rect">
            <a:avLst/>
          </a:prstGeom>
        </p:spPr>
        <p:txBody>
          <a:bodyPr/>
          <a:lstStyle/>
          <a:p>
            <a:fld id="{D5305062-B470-4E26-839B-D9F3BC0EF7F6}" type="slidenum">
              <a:rPr lang="he-IL" smtClean="0"/>
              <a:t>‹#›</a:t>
            </a:fld>
            <a:endParaRPr lang="he-IL"/>
          </a:p>
        </p:txBody>
      </p:sp>
    </p:spTree>
    <p:extLst>
      <p:ext uri="{BB962C8B-B14F-4D97-AF65-F5344CB8AC3E}">
        <p14:creationId xmlns:p14="http://schemas.microsoft.com/office/powerpoint/2010/main" val="192639239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33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230684316"/>
      </p:ext>
    </p:extLst>
  </p:cSld>
  <p:clrMapOvr>
    <a:overrideClrMapping bg1="lt1" tx1="dk1" bg2="lt2" tx2="dk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34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666723456"/>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35_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59310-DAA7-4C5E-B436-54692EFA204C}"/>
              </a:ext>
            </a:extLst>
          </p:cNvPr>
          <p:cNvSpPr>
            <a:spLocks noGrp="1"/>
          </p:cNvSpPr>
          <p:nvPr>
            <p:ph type="title"/>
          </p:nvPr>
        </p:nvSpPr>
        <p:spPr/>
        <p:txBody>
          <a:bodyPr/>
          <a:lstStyle/>
          <a:p>
            <a:endParaRPr lang="he-IL" dirty="0"/>
          </a:p>
        </p:txBody>
      </p:sp>
    </p:spTree>
    <p:extLst>
      <p:ext uri="{BB962C8B-B14F-4D97-AF65-F5344CB8AC3E}">
        <p14:creationId xmlns:p14="http://schemas.microsoft.com/office/powerpoint/2010/main" val="1433145019"/>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C88727A6-A6E8-45E3-B238-18F783506C86}"/>
              </a:ext>
            </a:extLst>
          </p:cNvPr>
          <p:cNvSpPr>
            <a:spLocks noGrp="1"/>
          </p:cNvSpPr>
          <p:nvPr>
            <p:ph type="dt" sz="half" idx="10"/>
          </p:nvPr>
        </p:nvSpPr>
        <p:spPr>
          <a:xfrm>
            <a:off x="8610600" y="6356350"/>
            <a:ext cx="2743200" cy="365125"/>
          </a:xfrm>
          <a:prstGeom prst="rect">
            <a:avLst/>
          </a:prstGeom>
        </p:spPr>
        <p:txBody>
          <a:bodyPr/>
          <a:lstStyle/>
          <a:p>
            <a:fld id="{770970AA-6FE6-4A3D-8DF8-9706D5D96A45}" type="datetimeFigureOut">
              <a:rPr lang="he-IL" smtClean="0"/>
              <a:t>ח'/כסלו/תשפ"ב</a:t>
            </a:fld>
            <a:endParaRPr lang="he-IL"/>
          </a:p>
        </p:txBody>
      </p:sp>
      <p:sp>
        <p:nvSpPr>
          <p:cNvPr id="3" name="מציין מיקום של כותרת תחתונה 2">
            <a:extLst>
              <a:ext uri="{FF2B5EF4-FFF2-40B4-BE49-F238E27FC236}">
                <a16:creationId xmlns:a16="http://schemas.microsoft.com/office/drawing/2014/main" id="{DE150FF2-EA41-4D6A-9068-F157182426D9}"/>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4" name="מציין מיקום של מספר שקופית 3">
            <a:extLst>
              <a:ext uri="{FF2B5EF4-FFF2-40B4-BE49-F238E27FC236}">
                <a16:creationId xmlns:a16="http://schemas.microsoft.com/office/drawing/2014/main" id="{E8D87902-9D94-402C-9003-D71ABAA0F507}"/>
              </a:ext>
            </a:extLst>
          </p:cNvPr>
          <p:cNvSpPr>
            <a:spLocks noGrp="1"/>
          </p:cNvSpPr>
          <p:nvPr>
            <p:ph type="sldNum" sz="quarter" idx="12"/>
          </p:nvPr>
        </p:nvSpPr>
        <p:spPr>
          <a:xfrm>
            <a:off x="838200" y="6356350"/>
            <a:ext cx="2743200" cy="365125"/>
          </a:xfrm>
          <a:prstGeom prst="rect">
            <a:avLst/>
          </a:prstGeom>
        </p:spPr>
        <p:txBody>
          <a:bodyPr/>
          <a:lstStyle/>
          <a:p>
            <a:fld id="{D5305062-B470-4E26-839B-D9F3BC0EF7F6}" type="slidenum">
              <a:rPr lang="he-IL" smtClean="0"/>
              <a:t>‹#›</a:t>
            </a:fld>
            <a:endParaRPr lang="he-IL"/>
          </a:p>
        </p:txBody>
      </p:sp>
    </p:spTree>
    <p:extLst>
      <p:ext uri="{BB962C8B-B14F-4D97-AF65-F5344CB8AC3E}">
        <p14:creationId xmlns:p14="http://schemas.microsoft.com/office/powerpoint/2010/main" val="700054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6466348-5ECD-482C-BAA4-ACA22EF4B29D}"/>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8C180181-838E-47EA-8D47-C76EEE1DD7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8A868382-64B2-443E-8E50-D4B6DD5872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BCCE6AD0-7B1E-41D0-9330-05DEC537BA6E}"/>
              </a:ext>
            </a:extLst>
          </p:cNvPr>
          <p:cNvSpPr>
            <a:spLocks noGrp="1"/>
          </p:cNvSpPr>
          <p:nvPr>
            <p:ph type="dt" sz="half" idx="10"/>
          </p:nvPr>
        </p:nvSpPr>
        <p:spPr>
          <a:xfrm>
            <a:off x="8610600" y="6356350"/>
            <a:ext cx="2743200" cy="365125"/>
          </a:xfrm>
          <a:prstGeom prst="rect">
            <a:avLst/>
          </a:prstGeom>
        </p:spPr>
        <p:txBody>
          <a:bodyPr/>
          <a:lstStyle/>
          <a:p>
            <a:fld id="{770970AA-6FE6-4A3D-8DF8-9706D5D96A45}" type="datetimeFigureOut">
              <a:rPr lang="he-IL" smtClean="0"/>
              <a:t>ח'/כסלו/תשפ"ב</a:t>
            </a:fld>
            <a:endParaRPr lang="he-IL"/>
          </a:p>
        </p:txBody>
      </p:sp>
      <p:sp>
        <p:nvSpPr>
          <p:cNvPr id="6" name="מציין מיקום של כותרת תחתונה 5">
            <a:extLst>
              <a:ext uri="{FF2B5EF4-FFF2-40B4-BE49-F238E27FC236}">
                <a16:creationId xmlns:a16="http://schemas.microsoft.com/office/drawing/2014/main" id="{3EF460AD-8E9D-48F4-A589-9B89C0FB54E9}"/>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7" name="מציין מיקום של מספר שקופית 6">
            <a:extLst>
              <a:ext uri="{FF2B5EF4-FFF2-40B4-BE49-F238E27FC236}">
                <a16:creationId xmlns:a16="http://schemas.microsoft.com/office/drawing/2014/main" id="{8696AB53-4FD4-4079-BFCE-565AC03E3950}"/>
              </a:ext>
            </a:extLst>
          </p:cNvPr>
          <p:cNvSpPr>
            <a:spLocks noGrp="1"/>
          </p:cNvSpPr>
          <p:nvPr>
            <p:ph type="sldNum" sz="quarter" idx="12"/>
          </p:nvPr>
        </p:nvSpPr>
        <p:spPr>
          <a:xfrm>
            <a:off x="838200" y="6356350"/>
            <a:ext cx="2743200" cy="365125"/>
          </a:xfrm>
          <a:prstGeom prst="rect">
            <a:avLst/>
          </a:prstGeom>
        </p:spPr>
        <p:txBody>
          <a:bodyPr/>
          <a:lstStyle/>
          <a:p>
            <a:fld id="{D5305062-B470-4E26-839B-D9F3BC0EF7F6}" type="slidenum">
              <a:rPr lang="he-IL" smtClean="0"/>
              <a:t>‹#›</a:t>
            </a:fld>
            <a:endParaRPr lang="he-IL"/>
          </a:p>
        </p:txBody>
      </p:sp>
    </p:spTree>
    <p:extLst>
      <p:ext uri="{BB962C8B-B14F-4D97-AF65-F5344CB8AC3E}">
        <p14:creationId xmlns:p14="http://schemas.microsoft.com/office/powerpoint/2010/main" val="9073436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ABDF7EA-9CBC-4A6D-8D3F-38C1927AF729}"/>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E35F9EF0-0204-4E5A-929F-33C5365924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BF8C7068-9DCF-4B9A-A4ED-F966C7D6B1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B787B587-62C6-4372-B7C8-549BA2B20D2B}"/>
              </a:ext>
            </a:extLst>
          </p:cNvPr>
          <p:cNvSpPr>
            <a:spLocks noGrp="1"/>
          </p:cNvSpPr>
          <p:nvPr>
            <p:ph type="dt" sz="half" idx="10"/>
          </p:nvPr>
        </p:nvSpPr>
        <p:spPr>
          <a:xfrm>
            <a:off x="8610600" y="6356350"/>
            <a:ext cx="2743200" cy="365125"/>
          </a:xfrm>
          <a:prstGeom prst="rect">
            <a:avLst/>
          </a:prstGeom>
        </p:spPr>
        <p:txBody>
          <a:bodyPr/>
          <a:lstStyle/>
          <a:p>
            <a:fld id="{770970AA-6FE6-4A3D-8DF8-9706D5D96A45}" type="datetimeFigureOut">
              <a:rPr lang="he-IL" smtClean="0"/>
              <a:t>ח'/כסלו/תשפ"ב</a:t>
            </a:fld>
            <a:endParaRPr lang="he-IL"/>
          </a:p>
        </p:txBody>
      </p:sp>
      <p:sp>
        <p:nvSpPr>
          <p:cNvPr id="6" name="מציין מיקום של כותרת תחתונה 5">
            <a:extLst>
              <a:ext uri="{FF2B5EF4-FFF2-40B4-BE49-F238E27FC236}">
                <a16:creationId xmlns:a16="http://schemas.microsoft.com/office/drawing/2014/main" id="{7AE09872-17FA-482E-A720-5BD8F7B41C2E}"/>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7" name="מציין מיקום של מספר שקופית 6">
            <a:extLst>
              <a:ext uri="{FF2B5EF4-FFF2-40B4-BE49-F238E27FC236}">
                <a16:creationId xmlns:a16="http://schemas.microsoft.com/office/drawing/2014/main" id="{57617AB2-AF5D-4AFD-9C1A-EBB1FE95240E}"/>
              </a:ext>
            </a:extLst>
          </p:cNvPr>
          <p:cNvSpPr>
            <a:spLocks noGrp="1"/>
          </p:cNvSpPr>
          <p:nvPr>
            <p:ph type="sldNum" sz="quarter" idx="12"/>
          </p:nvPr>
        </p:nvSpPr>
        <p:spPr>
          <a:xfrm>
            <a:off x="838200" y="6356350"/>
            <a:ext cx="2743200" cy="365125"/>
          </a:xfrm>
          <a:prstGeom prst="rect">
            <a:avLst/>
          </a:prstGeom>
        </p:spPr>
        <p:txBody>
          <a:bodyPr/>
          <a:lstStyle/>
          <a:p>
            <a:fld id="{D5305062-B470-4E26-839B-D9F3BC0EF7F6}" type="slidenum">
              <a:rPr lang="he-IL" smtClean="0"/>
              <a:t>‹#›</a:t>
            </a:fld>
            <a:endParaRPr lang="he-IL"/>
          </a:p>
        </p:txBody>
      </p:sp>
    </p:spTree>
    <p:extLst>
      <p:ext uri="{BB962C8B-B14F-4D97-AF65-F5344CB8AC3E}">
        <p14:creationId xmlns:p14="http://schemas.microsoft.com/office/powerpoint/2010/main" val="8755356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slideLayout" Target="../slideLayouts/slideLayout61.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1" Type="http://schemas.openxmlformats.org/officeDocument/2006/relationships/slideLayout" Target="../slideLayouts/slideLayout12.xml"/><Relationship Id="rId6"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EF08325C-F89C-40BA-A760-456B8A16FCE7}"/>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F2DD9CF4-D84D-472F-9841-293E89D18AAB}"/>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Tree>
    <p:extLst>
      <p:ext uri="{BB962C8B-B14F-4D97-AF65-F5344CB8AC3E}">
        <p14:creationId xmlns:p14="http://schemas.microsoft.com/office/powerpoint/2010/main" val="21727804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11/12/2021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8629498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706" r:id="rId34"/>
    <p:sldLayoutId id="2147483707" r:id="rId35"/>
    <p:sldLayoutId id="2147483708" r:id="rId36"/>
    <p:sldLayoutId id="2147483709" r:id="rId37"/>
    <p:sldLayoutId id="2147483710" r:id="rId38"/>
    <p:sldLayoutId id="2147483711" r:id="rId39"/>
    <p:sldLayoutId id="2147483712" r:id="rId40"/>
    <p:sldLayoutId id="2147483713" r:id="rId41"/>
    <p:sldLayoutId id="2147483714" r:id="rId42"/>
    <p:sldLayoutId id="2147483715" r:id="rId43"/>
    <p:sldLayoutId id="2147483716" r:id="rId44"/>
    <p:sldLayoutId id="2147483717" r:id="rId45"/>
    <p:sldLayoutId id="2147483718" r:id="rId46"/>
    <p:sldLayoutId id="2147483719" r:id="rId47"/>
    <p:sldLayoutId id="2147483720" r:id="rId48"/>
    <p:sldLayoutId id="2147483721" r:id="rId49"/>
    <p:sldLayoutId id="2147483722" r:id="rId50"/>
    <p:sldLayoutId id="2147483723" r:id="rId51"/>
  </p:sldLayoutIdLst>
  <p:txStyles>
    <p:titleStyle>
      <a:lvl1pPr algn="l" defTabSz="457200" rtl="1" eaLnBrk="1" latinLnBrk="0" hangingPunct="1">
        <a:spcBef>
          <a:spcPct val="0"/>
        </a:spcBef>
        <a:buNone/>
        <a:defRPr sz="3600" kern="1200">
          <a:solidFill>
            <a:schemeClr val="accent1"/>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8.xml"/><Relationship Id="rId6" Type="http://schemas.openxmlformats.org/officeDocument/2006/relationships/image" Target="../media/image14.png"/><Relationship Id="rId5" Type="http://schemas.openxmlformats.org/officeDocument/2006/relationships/image" Target="../media/image9.jpg"/><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8.xml"/><Relationship Id="rId6" Type="http://schemas.openxmlformats.org/officeDocument/2006/relationships/image" Target="../media/image15.png"/><Relationship Id="rId5" Type="http://schemas.openxmlformats.org/officeDocument/2006/relationships/image" Target="../media/image9.jpg"/><Relationship Id="rId4" Type="http://schemas.openxmlformats.org/officeDocument/2006/relationships/image" Target="../media/image8.jp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8.xml"/><Relationship Id="rId6" Type="http://schemas.openxmlformats.org/officeDocument/2006/relationships/image" Target="../media/image16.png"/><Relationship Id="rId5" Type="http://schemas.openxmlformats.org/officeDocument/2006/relationships/image" Target="../media/image9.jpg"/><Relationship Id="rId4" Type="http://schemas.openxmlformats.org/officeDocument/2006/relationships/image" Target="../media/image8.jp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8.xml"/><Relationship Id="rId6" Type="http://schemas.openxmlformats.org/officeDocument/2006/relationships/image" Target="../media/image17.png"/><Relationship Id="rId5" Type="http://schemas.openxmlformats.org/officeDocument/2006/relationships/image" Target="../media/image9.jpg"/><Relationship Id="rId4" Type="http://schemas.openxmlformats.org/officeDocument/2006/relationships/image" Target="../media/image8.jp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8.xml"/><Relationship Id="rId6" Type="http://schemas.openxmlformats.org/officeDocument/2006/relationships/image" Target="../media/image18.png"/><Relationship Id="rId5" Type="http://schemas.openxmlformats.org/officeDocument/2006/relationships/image" Target="../media/image9.jpg"/><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8.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28.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28.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5.xml"/><Relationship Id="rId1" Type="http://schemas.openxmlformats.org/officeDocument/2006/relationships/slideLayout" Target="../slideLayouts/slideLayout28.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28.xml"/><Relationship Id="rId5" Type="http://schemas.openxmlformats.org/officeDocument/2006/relationships/image" Target="../media/image22.png"/><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1.xml"/><Relationship Id="rId1" Type="http://schemas.openxmlformats.org/officeDocument/2006/relationships/slideLayout" Target="../slideLayouts/slideLayout28.xml"/><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2.xml"/><Relationship Id="rId1" Type="http://schemas.openxmlformats.org/officeDocument/2006/relationships/slideLayout" Target="../slideLayouts/slideLayout14.xml"/><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14.xml"/><Relationship Id="rId4" Type="http://schemas.openxmlformats.org/officeDocument/2006/relationships/image" Target="../media/image36.png"/></Relationships>
</file>

<file path=ppt/slides/_rels/slide3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4.xml"/><Relationship Id="rId1" Type="http://schemas.openxmlformats.org/officeDocument/2006/relationships/slideLayout" Target="../slideLayouts/slideLayout14.xml"/><Relationship Id="rId5" Type="http://schemas.openxmlformats.org/officeDocument/2006/relationships/image" Target="../media/image39.png"/><Relationship Id="rId4" Type="http://schemas.openxmlformats.org/officeDocument/2006/relationships/image" Target="../media/image38.png"/></Relationships>
</file>

<file path=ppt/slides/_rels/slide35.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35.xml"/><Relationship Id="rId1" Type="http://schemas.openxmlformats.org/officeDocument/2006/relationships/slideLayout" Target="../slideLayouts/slideLayout28.xml"/><Relationship Id="rId4" Type="http://schemas.openxmlformats.org/officeDocument/2006/relationships/image" Target="../media/image41.jpg"/></Relationships>
</file>

<file path=ppt/slides/_rels/slide36.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8.xml"/><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8.xml"/><Relationship Id="rId6" Type="http://schemas.openxmlformats.org/officeDocument/2006/relationships/image" Target="../media/image9.jpg"/><Relationship Id="rId5" Type="http://schemas.openxmlformats.org/officeDocument/2006/relationships/image" Target="../media/image11.png"/><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8.xml"/><Relationship Id="rId6" Type="http://schemas.openxmlformats.org/officeDocument/2006/relationships/image" Target="../media/image12.png"/><Relationship Id="rId5" Type="http://schemas.openxmlformats.org/officeDocument/2006/relationships/image" Target="../media/image9.jpg"/><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8.xml"/><Relationship Id="rId6" Type="http://schemas.openxmlformats.org/officeDocument/2006/relationships/image" Target="../media/image13.png"/><Relationship Id="rId5" Type="http://schemas.openxmlformats.org/officeDocument/2006/relationships/image" Target="../media/image9.jpg"/><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C682981-1E08-4EC6-9815-1D36685C93C5}"/>
              </a:ext>
            </a:extLst>
          </p:cNvPr>
          <p:cNvSpPr>
            <a:spLocks noGrp="1"/>
          </p:cNvSpPr>
          <p:nvPr>
            <p:ph type="ctrTitle"/>
          </p:nvPr>
        </p:nvSpPr>
        <p:spPr>
          <a:xfrm>
            <a:off x="814086" y="2382164"/>
            <a:ext cx="9144000" cy="1243902"/>
          </a:xfrm>
        </p:spPr>
        <p:txBody>
          <a:bodyPr>
            <a:normAutofit fontScale="90000"/>
          </a:bodyPr>
          <a:lstStyle/>
          <a:p>
            <a:pPr algn="ctr"/>
            <a:r>
              <a:rPr lang="en-US" sz="4000" b="1" dirty="0">
                <a:solidFill>
                  <a:srgbClr val="002060"/>
                </a:solidFill>
              </a:rPr>
              <a:t>Online algorithm for Airport management</a:t>
            </a:r>
            <a:br>
              <a:rPr lang="en-US" sz="4000" b="1" dirty="0">
                <a:solidFill>
                  <a:srgbClr val="002060"/>
                </a:solidFill>
              </a:rPr>
            </a:br>
            <a:r>
              <a:rPr lang="en-US" sz="2000" b="1" dirty="0">
                <a:solidFill>
                  <a:srgbClr val="002060"/>
                </a:solidFill>
              </a:rPr>
              <a:t>Final Presentation</a:t>
            </a:r>
            <a:br>
              <a:rPr lang="en-US" sz="6600" b="1" dirty="0">
                <a:solidFill>
                  <a:srgbClr val="002060"/>
                </a:solidFill>
              </a:rPr>
            </a:br>
            <a:endParaRPr lang="he-IL" sz="3600" b="1" dirty="0">
              <a:solidFill>
                <a:srgbClr val="002060"/>
              </a:solidFill>
              <a:latin typeface="Calibri Light" panose="020F0302020204030204" pitchFamily="34" charset="0"/>
              <a:cs typeface="Calibri Light" panose="020F0302020204030204" pitchFamily="34" charset="0"/>
            </a:endParaRPr>
          </a:p>
        </p:txBody>
      </p:sp>
      <p:sp>
        <p:nvSpPr>
          <p:cNvPr id="3" name="כותרת משנה 2">
            <a:extLst>
              <a:ext uri="{FF2B5EF4-FFF2-40B4-BE49-F238E27FC236}">
                <a16:creationId xmlns:a16="http://schemas.microsoft.com/office/drawing/2014/main" id="{8ABD7677-3CB1-4052-AF47-DEF77047EB36}"/>
              </a:ext>
            </a:extLst>
          </p:cNvPr>
          <p:cNvSpPr>
            <a:spLocks noGrp="1"/>
          </p:cNvSpPr>
          <p:nvPr>
            <p:ph type="subTitle" idx="1"/>
          </p:nvPr>
        </p:nvSpPr>
        <p:spPr>
          <a:xfrm>
            <a:off x="1173600" y="3031304"/>
            <a:ext cx="9144000" cy="2532137"/>
          </a:xfrm>
        </p:spPr>
        <p:txBody>
          <a:bodyPr>
            <a:noAutofit/>
          </a:bodyPr>
          <a:lstStyle/>
          <a:p>
            <a:pPr algn="l" rtl="0"/>
            <a:endParaRPr lang="en-US" sz="3600" b="1" dirty="0">
              <a:solidFill>
                <a:srgbClr val="002060"/>
              </a:solidFill>
              <a:latin typeface="+mj-lt"/>
              <a:ea typeface="+mj-ea"/>
              <a:cs typeface="+mj-cs"/>
            </a:endParaRPr>
          </a:p>
          <a:p>
            <a:pPr algn="l" rtl="0"/>
            <a:r>
              <a:rPr lang="en-US" sz="2400" b="1" u="sng" dirty="0">
                <a:solidFill>
                  <a:srgbClr val="002060"/>
                </a:solidFill>
                <a:latin typeface="+mj-lt"/>
                <a:ea typeface="+mj-ea"/>
                <a:cs typeface="+mj-cs"/>
              </a:rPr>
              <a:t>Students</a:t>
            </a:r>
            <a:r>
              <a:rPr lang="en-US" sz="2400" b="1" dirty="0">
                <a:solidFill>
                  <a:srgbClr val="002060"/>
                </a:solidFill>
                <a:latin typeface="+mj-lt"/>
                <a:ea typeface="+mj-ea"/>
                <a:cs typeface="+mj-cs"/>
              </a:rPr>
              <a:t>: </a:t>
            </a:r>
            <a:r>
              <a:rPr lang="en-US" sz="2400" dirty="0">
                <a:solidFill>
                  <a:srgbClr val="002060"/>
                </a:solidFill>
                <a:latin typeface="+mj-lt"/>
                <a:ea typeface="+mj-ea"/>
                <a:cs typeface="+mj-cs"/>
              </a:rPr>
              <a:t>Yoav Cohen, Hodaya Cohen-Adiv</a:t>
            </a:r>
          </a:p>
          <a:p>
            <a:pPr algn="l" rtl="0"/>
            <a:r>
              <a:rPr lang="en-US" sz="2400" b="1" u="sng" dirty="0">
                <a:solidFill>
                  <a:srgbClr val="002060"/>
                </a:solidFill>
                <a:latin typeface="+mj-lt"/>
                <a:ea typeface="+mj-ea"/>
                <a:cs typeface="+mj-cs"/>
              </a:rPr>
              <a:t>Supervisor</a:t>
            </a:r>
            <a:r>
              <a:rPr lang="en-US" sz="2400" b="1" dirty="0">
                <a:solidFill>
                  <a:srgbClr val="002060"/>
                </a:solidFill>
                <a:latin typeface="+mj-lt"/>
                <a:ea typeface="+mj-ea"/>
                <a:cs typeface="+mj-cs"/>
              </a:rPr>
              <a:t>: </a:t>
            </a:r>
            <a:r>
              <a:rPr lang="en-US" sz="2400" dirty="0">
                <a:solidFill>
                  <a:srgbClr val="002060"/>
                </a:solidFill>
                <a:latin typeface="+mj-lt"/>
                <a:ea typeface="+mj-ea"/>
                <a:cs typeface="+mj-cs"/>
              </a:rPr>
              <a:t>Ayal Taitler</a:t>
            </a:r>
          </a:p>
          <a:p>
            <a:pPr algn="l" rtl="0"/>
            <a:endParaRPr lang="en-US" b="1" dirty="0">
              <a:solidFill>
                <a:srgbClr val="002060"/>
              </a:solidFill>
              <a:latin typeface="+mj-lt"/>
              <a:ea typeface="+mj-ea"/>
              <a:cs typeface="+mj-cs"/>
            </a:endParaRPr>
          </a:p>
          <a:p>
            <a:pPr algn="l" rtl="0"/>
            <a:r>
              <a:rPr lang="en-US" dirty="0">
                <a:solidFill>
                  <a:srgbClr val="002060"/>
                </a:solidFill>
                <a:latin typeface="+mj-lt"/>
                <a:ea typeface="+mj-ea"/>
                <a:cs typeface="+mj-cs"/>
              </a:rPr>
              <a:t>Context: Project A</a:t>
            </a:r>
          </a:p>
          <a:p>
            <a:pPr algn="l" rtl="0"/>
            <a:r>
              <a:rPr lang="en-US" dirty="0">
                <a:solidFill>
                  <a:srgbClr val="002060"/>
                </a:solidFill>
                <a:latin typeface="+mj-lt"/>
                <a:ea typeface="+mj-ea"/>
                <a:cs typeface="+mj-cs"/>
              </a:rPr>
              <a:t>Semester: Winter, 2020</a:t>
            </a:r>
          </a:p>
          <a:p>
            <a:pPr algn="l" rtl="0"/>
            <a:r>
              <a:rPr lang="en-US" dirty="0">
                <a:solidFill>
                  <a:srgbClr val="002060"/>
                </a:solidFill>
                <a:latin typeface="+mj-lt"/>
                <a:ea typeface="+mj-ea"/>
                <a:cs typeface="+mj-cs"/>
              </a:rPr>
              <a:t>Date: 15/11/2021</a:t>
            </a:r>
            <a:endParaRPr lang="he-IL" dirty="0">
              <a:solidFill>
                <a:srgbClr val="002060"/>
              </a:solidFill>
              <a:latin typeface="+mj-lt"/>
              <a:ea typeface="+mj-ea"/>
              <a:cs typeface="+mj-cs"/>
            </a:endParaRPr>
          </a:p>
        </p:txBody>
      </p:sp>
      <p:pic>
        <p:nvPicPr>
          <p:cNvPr id="7" name="תמונה 6">
            <a:extLst>
              <a:ext uri="{FF2B5EF4-FFF2-40B4-BE49-F238E27FC236}">
                <a16:creationId xmlns:a16="http://schemas.microsoft.com/office/drawing/2014/main" id="{347B919C-E18C-43B0-A0A1-6D31B2986BC2}"/>
              </a:ext>
            </a:extLst>
          </p:cNvPr>
          <p:cNvPicPr>
            <a:picLocks noChangeAspect="1"/>
          </p:cNvPicPr>
          <p:nvPr/>
        </p:nvPicPr>
        <p:blipFill>
          <a:blip r:embed="rId3"/>
          <a:stretch>
            <a:fillRect/>
          </a:stretch>
        </p:blipFill>
        <p:spPr>
          <a:xfrm>
            <a:off x="0" y="0"/>
            <a:ext cx="12192000" cy="1414017"/>
          </a:xfrm>
          <a:prstGeom prst="rect">
            <a:avLst/>
          </a:prstGeom>
        </p:spPr>
      </p:pic>
    </p:spTree>
    <p:extLst>
      <p:ext uri="{BB962C8B-B14F-4D97-AF65-F5344CB8AC3E}">
        <p14:creationId xmlns:p14="http://schemas.microsoft.com/office/powerpoint/2010/main" val="12789375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תמונה שמכילה אדם, אישה, צהוב&#10;&#10;התיאור נוצר באופן אוטומטי">
            <a:extLst>
              <a:ext uri="{FF2B5EF4-FFF2-40B4-BE49-F238E27FC236}">
                <a16:creationId xmlns:a16="http://schemas.microsoft.com/office/drawing/2014/main" id="{EDDB7786-76CD-4A8A-A880-EBF494D0C5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1424" y="2116336"/>
            <a:ext cx="1405353" cy="1437141"/>
          </a:xfrm>
          <a:prstGeom prst="rect">
            <a:avLst/>
          </a:prstGeom>
        </p:spPr>
      </p:pic>
      <p:pic>
        <p:nvPicPr>
          <p:cNvPr id="5" name="תמונה 4">
            <a:extLst>
              <a:ext uri="{FF2B5EF4-FFF2-40B4-BE49-F238E27FC236}">
                <a16:creationId xmlns:a16="http://schemas.microsoft.com/office/drawing/2014/main" id="{466F62E2-1907-4989-ADC9-9D03C27B1A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0762" y="2082743"/>
            <a:ext cx="1388607" cy="1504325"/>
          </a:xfrm>
          <a:prstGeom prst="rect">
            <a:avLst/>
          </a:prstGeom>
        </p:spPr>
      </p:pic>
      <p:pic>
        <p:nvPicPr>
          <p:cNvPr id="9" name="תמונה 8" descr="תמונה שמכילה טקסט, אלקטרוניקה, תצוגה&#10;&#10;התיאור נוצר באופן אוטומטי">
            <a:extLst>
              <a:ext uri="{FF2B5EF4-FFF2-40B4-BE49-F238E27FC236}">
                <a16:creationId xmlns:a16="http://schemas.microsoft.com/office/drawing/2014/main" id="{9E80280A-0B79-4ECC-A14D-A9AC46D19B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2504" y="2310577"/>
            <a:ext cx="1822530" cy="1048656"/>
          </a:xfrm>
          <a:prstGeom prst="rect">
            <a:avLst/>
          </a:prstGeom>
        </p:spPr>
      </p:pic>
      <p:sp>
        <p:nvSpPr>
          <p:cNvPr id="8" name="סימן ''אסור'' 7">
            <a:extLst>
              <a:ext uri="{FF2B5EF4-FFF2-40B4-BE49-F238E27FC236}">
                <a16:creationId xmlns:a16="http://schemas.microsoft.com/office/drawing/2014/main" id="{460CA6B1-A0A7-4152-B423-9D68B5DBD4EE}"/>
              </a:ext>
            </a:extLst>
          </p:cNvPr>
          <p:cNvSpPr/>
          <p:nvPr/>
        </p:nvSpPr>
        <p:spPr>
          <a:xfrm>
            <a:off x="4388699" y="2307515"/>
            <a:ext cx="1102111" cy="1048656"/>
          </a:xfrm>
          <a:prstGeom prst="noSmoking">
            <a:avLst>
              <a:gd name="adj" fmla="val 8898"/>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tx1"/>
              </a:solidFill>
            </a:endParaRPr>
          </a:p>
        </p:txBody>
      </p:sp>
      <p:pic>
        <p:nvPicPr>
          <p:cNvPr id="11" name="תמונה 10">
            <a:extLst>
              <a:ext uri="{FF2B5EF4-FFF2-40B4-BE49-F238E27FC236}">
                <a16:creationId xmlns:a16="http://schemas.microsoft.com/office/drawing/2014/main" id="{F657A408-36A1-422A-8EAD-FCB1709B4656}"/>
              </a:ext>
            </a:extLst>
          </p:cNvPr>
          <p:cNvPicPr>
            <a:picLocks noChangeAspect="1"/>
          </p:cNvPicPr>
          <p:nvPr/>
        </p:nvPicPr>
        <p:blipFill>
          <a:blip r:embed="rId6"/>
          <a:stretch>
            <a:fillRect/>
          </a:stretch>
        </p:blipFill>
        <p:spPr>
          <a:xfrm>
            <a:off x="307789" y="3580943"/>
            <a:ext cx="11574490" cy="3277057"/>
          </a:xfrm>
          <a:prstGeom prst="rect">
            <a:avLst/>
          </a:prstGeom>
        </p:spPr>
      </p:pic>
      <p:sp>
        <p:nvSpPr>
          <p:cNvPr id="10" name="כותרת 1">
            <a:extLst>
              <a:ext uri="{FF2B5EF4-FFF2-40B4-BE49-F238E27FC236}">
                <a16:creationId xmlns:a16="http://schemas.microsoft.com/office/drawing/2014/main" id="{394EDB15-A206-440C-970B-5966F38D0B78}"/>
              </a:ext>
            </a:extLst>
          </p:cNvPr>
          <p:cNvSpPr>
            <a:spLocks noGrp="1"/>
          </p:cNvSpPr>
          <p:nvPr>
            <p:ph type="title"/>
          </p:nvPr>
        </p:nvSpPr>
        <p:spPr>
          <a:xfrm>
            <a:off x="677334" y="609600"/>
            <a:ext cx="8596668" cy="1320800"/>
          </a:xfrm>
        </p:spPr>
        <p:txBody>
          <a:bodyPr>
            <a:normAutofit/>
          </a:bodyPr>
          <a:lstStyle/>
          <a:p>
            <a:pPr algn="ctr" rtl="0"/>
            <a:r>
              <a:rPr lang="en-US" b="1" dirty="0">
                <a:solidFill>
                  <a:srgbClr val="002060"/>
                </a:solidFill>
              </a:rPr>
              <a:t>STN graph</a:t>
            </a:r>
            <a:br>
              <a:rPr lang="en-US" sz="4400" b="1" dirty="0">
                <a:solidFill>
                  <a:srgbClr val="002060"/>
                </a:solidFill>
              </a:rPr>
            </a:br>
            <a:r>
              <a:rPr lang="en-US" sz="1800" b="1" dirty="0">
                <a:solidFill>
                  <a:srgbClr val="002060"/>
                </a:solidFill>
              </a:rPr>
              <a:t>example with interrupt</a:t>
            </a:r>
            <a:endParaRPr lang="he-IL" sz="1800" b="1" dirty="0">
              <a:solidFill>
                <a:srgbClr val="002060"/>
              </a:solidFill>
            </a:endParaRPr>
          </a:p>
        </p:txBody>
      </p:sp>
    </p:spTree>
    <p:extLst>
      <p:ext uri="{BB962C8B-B14F-4D97-AF65-F5344CB8AC3E}">
        <p14:creationId xmlns:p14="http://schemas.microsoft.com/office/powerpoint/2010/main" val="2525093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תמונה שמכילה אדם, אישה, צהוב&#10;&#10;התיאור נוצר באופן אוטומטי">
            <a:extLst>
              <a:ext uri="{FF2B5EF4-FFF2-40B4-BE49-F238E27FC236}">
                <a16:creationId xmlns:a16="http://schemas.microsoft.com/office/drawing/2014/main" id="{EDDB7786-76CD-4A8A-A880-EBF494D0C5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1424" y="2116336"/>
            <a:ext cx="1405353" cy="1437141"/>
          </a:xfrm>
          <a:prstGeom prst="rect">
            <a:avLst/>
          </a:prstGeom>
        </p:spPr>
      </p:pic>
      <p:pic>
        <p:nvPicPr>
          <p:cNvPr id="5" name="תמונה 4">
            <a:extLst>
              <a:ext uri="{FF2B5EF4-FFF2-40B4-BE49-F238E27FC236}">
                <a16:creationId xmlns:a16="http://schemas.microsoft.com/office/drawing/2014/main" id="{466F62E2-1907-4989-ADC9-9D03C27B1A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0762" y="2082743"/>
            <a:ext cx="1388607" cy="1504325"/>
          </a:xfrm>
          <a:prstGeom prst="rect">
            <a:avLst/>
          </a:prstGeom>
        </p:spPr>
      </p:pic>
      <p:pic>
        <p:nvPicPr>
          <p:cNvPr id="9" name="תמונה 8" descr="תמונה שמכילה טקסט, אלקטרוניקה, תצוגה&#10;&#10;התיאור נוצר באופן אוטומטי">
            <a:extLst>
              <a:ext uri="{FF2B5EF4-FFF2-40B4-BE49-F238E27FC236}">
                <a16:creationId xmlns:a16="http://schemas.microsoft.com/office/drawing/2014/main" id="{9E80280A-0B79-4ECC-A14D-A9AC46D19B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2504" y="2310577"/>
            <a:ext cx="1822530" cy="1048656"/>
          </a:xfrm>
          <a:prstGeom prst="rect">
            <a:avLst/>
          </a:prstGeom>
        </p:spPr>
      </p:pic>
      <p:pic>
        <p:nvPicPr>
          <p:cNvPr id="10" name="תמונה 9">
            <a:extLst>
              <a:ext uri="{FF2B5EF4-FFF2-40B4-BE49-F238E27FC236}">
                <a16:creationId xmlns:a16="http://schemas.microsoft.com/office/drawing/2014/main" id="{369A488D-4317-4A2E-8977-0F6DC06E2082}"/>
              </a:ext>
            </a:extLst>
          </p:cNvPr>
          <p:cNvPicPr>
            <a:picLocks noChangeAspect="1"/>
          </p:cNvPicPr>
          <p:nvPr/>
        </p:nvPicPr>
        <p:blipFill>
          <a:blip r:embed="rId6"/>
          <a:stretch>
            <a:fillRect/>
          </a:stretch>
        </p:blipFill>
        <p:spPr>
          <a:xfrm>
            <a:off x="298262" y="3561890"/>
            <a:ext cx="11593543" cy="3296110"/>
          </a:xfrm>
          <a:prstGeom prst="rect">
            <a:avLst/>
          </a:prstGeom>
        </p:spPr>
      </p:pic>
      <p:sp>
        <p:nvSpPr>
          <p:cNvPr id="11" name="כותרת 1">
            <a:extLst>
              <a:ext uri="{FF2B5EF4-FFF2-40B4-BE49-F238E27FC236}">
                <a16:creationId xmlns:a16="http://schemas.microsoft.com/office/drawing/2014/main" id="{2B36F69D-E66A-470A-8F18-6CD1021AEA9E}"/>
              </a:ext>
            </a:extLst>
          </p:cNvPr>
          <p:cNvSpPr>
            <a:spLocks noGrp="1"/>
          </p:cNvSpPr>
          <p:nvPr>
            <p:ph type="title"/>
          </p:nvPr>
        </p:nvSpPr>
        <p:spPr>
          <a:xfrm>
            <a:off x="677334" y="609600"/>
            <a:ext cx="8596668" cy="1320800"/>
          </a:xfrm>
        </p:spPr>
        <p:txBody>
          <a:bodyPr>
            <a:normAutofit/>
          </a:bodyPr>
          <a:lstStyle/>
          <a:p>
            <a:pPr algn="ctr" rtl="0"/>
            <a:r>
              <a:rPr lang="en-US" b="1" dirty="0">
                <a:solidFill>
                  <a:srgbClr val="002060"/>
                </a:solidFill>
              </a:rPr>
              <a:t>STN graph</a:t>
            </a:r>
            <a:br>
              <a:rPr lang="en-US" sz="4400" b="1" dirty="0">
                <a:solidFill>
                  <a:srgbClr val="002060"/>
                </a:solidFill>
              </a:rPr>
            </a:br>
            <a:r>
              <a:rPr lang="en-US" sz="1800" b="1" dirty="0">
                <a:solidFill>
                  <a:srgbClr val="002060"/>
                </a:solidFill>
              </a:rPr>
              <a:t>example with interrupt</a:t>
            </a:r>
            <a:endParaRPr lang="he-IL" sz="1800" b="1" dirty="0">
              <a:solidFill>
                <a:srgbClr val="002060"/>
              </a:solidFill>
            </a:endParaRPr>
          </a:p>
        </p:txBody>
      </p:sp>
    </p:spTree>
    <p:extLst>
      <p:ext uri="{BB962C8B-B14F-4D97-AF65-F5344CB8AC3E}">
        <p14:creationId xmlns:p14="http://schemas.microsoft.com/office/powerpoint/2010/main" val="4835623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תמונה שמכילה אדם, אישה, צהוב&#10;&#10;התיאור נוצר באופן אוטומטי">
            <a:extLst>
              <a:ext uri="{FF2B5EF4-FFF2-40B4-BE49-F238E27FC236}">
                <a16:creationId xmlns:a16="http://schemas.microsoft.com/office/drawing/2014/main" id="{EDDB7786-76CD-4A8A-A880-EBF494D0C5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1424" y="2116336"/>
            <a:ext cx="1405353" cy="1437141"/>
          </a:xfrm>
          <a:prstGeom prst="rect">
            <a:avLst/>
          </a:prstGeom>
        </p:spPr>
      </p:pic>
      <p:pic>
        <p:nvPicPr>
          <p:cNvPr id="5" name="תמונה 4">
            <a:extLst>
              <a:ext uri="{FF2B5EF4-FFF2-40B4-BE49-F238E27FC236}">
                <a16:creationId xmlns:a16="http://schemas.microsoft.com/office/drawing/2014/main" id="{466F62E2-1907-4989-ADC9-9D03C27B1A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0762" y="2082743"/>
            <a:ext cx="1388607" cy="1504325"/>
          </a:xfrm>
          <a:prstGeom prst="rect">
            <a:avLst/>
          </a:prstGeom>
        </p:spPr>
      </p:pic>
      <p:pic>
        <p:nvPicPr>
          <p:cNvPr id="9" name="תמונה 8" descr="תמונה שמכילה טקסט, אלקטרוניקה, תצוגה&#10;&#10;התיאור נוצר באופן אוטומטי">
            <a:extLst>
              <a:ext uri="{FF2B5EF4-FFF2-40B4-BE49-F238E27FC236}">
                <a16:creationId xmlns:a16="http://schemas.microsoft.com/office/drawing/2014/main" id="{9E80280A-0B79-4ECC-A14D-A9AC46D19B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2504" y="2310577"/>
            <a:ext cx="1822530" cy="1048656"/>
          </a:xfrm>
          <a:prstGeom prst="rect">
            <a:avLst/>
          </a:prstGeom>
        </p:spPr>
      </p:pic>
      <p:pic>
        <p:nvPicPr>
          <p:cNvPr id="7" name="תמונה 6">
            <a:extLst>
              <a:ext uri="{FF2B5EF4-FFF2-40B4-BE49-F238E27FC236}">
                <a16:creationId xmlns:a16="http://schemas.microsoft.com/office/drawing/2014/main" id="{80F7AC35-DEE1-42EB-8571-970EB7CC9B23}"/>
              </a:ext>
            </a:extLst>
          </p:cNvPr>
          <p:cNvPicPr>
            <a:picLocks noChangeAspect="1"/>
          </p:cNvPicPr>
          <p:nvPr/>
        </p:nvPicPr>
        <p:blipFill>
          <a:blip r:embed="rId6"/>
          <a:stretch>
            <a:fillRect/>
          </a:stretch>
        </p:blipFill>
        <p:spPr>
          <a:xfrm>
            <a:off x="298262" y="3590469"/>
            <a:ext cx="11593543" cy="3267531"/>
          </a:xfrm>
          <a:prstGeom prst="rect">
            <a:avLst/>
          </a:prstGeom>
        </p:spPr>
      </p:pic>
      <p:sp>
        <p:nvSpPr>
          <p:cNvPr id="10" name="כותרת 1">
            <a:extLst>
              <a:ext uri="{FF2B5EF4-FFF2-40B4-BE49-F238E27FC236}">
                <a16:creationId xmlns:a16="http://schemas.microsoft.com/office/drawing/2014/main" id="{1D8D92B0-88BA-4B94-8895-29BE6DEEB65E}"/>
              </a:ext>
            </a:extLst>
          </p:cNvPr>
          <p:cNvSpPr>
            <a:spLocks noGrp="1"/>
          </p:cNvSpPr>
          <p:nvPr>
            <p:ph type="title"/>
          </p:nvPr>
        </p:nvSpPr>
        <p:spPr>
          <a:xfrm>
            <a:off x="677334" y="609600"/>
            <a:ext cx="8596668" cy="1320800"/>
          </a:xfrm>
        </p:spPr>
        <p:txBody>
          <a:bodyPr>
            <a:normAutofit/>
          </a:bodyPr>
          <a:lstStyle/>
          <a:p>
            <a:pPr algn="ctr" rtl="0"/>
            <a:r>
              <a:rPr lang="en-US" b="1" dirty="0">
                <a:solidFill>
                  <a:srgbClr val="002060"/>
                </a:solidFill>
              </a:rPr>
              <a:t>STN graph</a:t>
            </a:r>
            <a:br>
              <a:rPr lang="en-US" sz="4400" b="1" dirty="0">
                <a:solidFill>
                  <a:srgbClr val="002060"/>
                </a:solidFill>
              </a:rPr>
            </a:br>
            <a:r>
              <a:rPr lang="en-US" sz="1800" b="1" dirty="0">
                <a:solidFill>
                  <a:srgbClr val="002060"/>
                </a:solidFill>
              </a:rPr>
              <a:t>example with interrupt</a:t>
            </a:r>
            <a:endParaRPr lang="he-IL" sz="1800" b="1" dirty="0">
              <a:solidFill>
                <a:srgbClr val="002060"/>
              </a:solidFill>
            </a:endParaRPr>
          </a:p>
        </p:txBody>
      </p:sp>
    </p:spTree>
    <p:extLst>
      <p:ext uri="{BB962C8B-B14F-4D97-AF65-F5344CB8AC3E}">
        <p14:creationId xmlns:p14="http://schemas.microsoft.com/office/powerpoint/2010/main" val="32328537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תמונה שמכילה אדם, אישה, צהוב&#10;&#10;התיאור נוצר באופן אוטומטי">
            <a:extLst>
              <a:ext uri="{FF2B5EF4-FFF2-40B4-BE49-F238E27FC236}">
                <a16:creationId xmlns:a16="http://schemas.microsoft.com/office/drawing/2014/main" id="{EDDB7786-76CD-4A8A-A880-EBF494D0C5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1424" y="2116336"/>
            <a:ext cx="1405353" cy="1437141"/>
          </a:xfrm>
          <a:prstGeom prst="rect">
            <a:avLst/>
          </a:prstGeom>
        </p:spPr>
      </p:pic>
      <p:pic>
        <p:nvPicPr>
          <p:cNvPr id="5" name="תמונה 4">
            <a:extLst>
              <a:ext uri="{FF2B5EF4-FFF2-40B4-BE49-F238E27FC236}">
                <a16:creationId xmlns:a16="http://schemas.microsoft.com/office/drawing/2014/main" id="{466F62E2-1907-4989-ADC9-9D03C27B1A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0762" y="2082743"/>
            <a:ext cx="1388607" cy="1504325"/>
          </a:xfrm>
          <a:prstGeom prst="rect">
            <a:avLst/>
          </a:prstGeom>
        </p:spPr>
      </p:pic>
      <p:pic>
        <p:nvPicPr>
          <p:cNvPr id="9" name="תמונה 8" descr="תמונה שמכילה טקסט, אלקטרוניקה, תצוגה&#10;&#10;התיאור נוצר באופן אוטומטי">
            <a:extLst>
              <a:ext uri="{FF2B5EF4-FFF2-40B4-BE49-F238E27FC236}">
                <a16:creationId xmlns:a16="http://schemas.microsoft.com/office/drawing/2014/main" id="{9E80280A-0B79-4ECC-A14D-A9AC46D19B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2504" y="2310577"/>
            <a:ext cx="1822530" cy="1048656"/>
          </a:xfrm>
          <a:prstGeom prst="rect">
            <a:avLst/>
          </a:prstGeom>
        </p:spPr>
      </p:pic>
      <p:pic>
        <p:nvPicPr>
          <p:cNvPr id="6" name="תמונה 5">
            <a:extLst>
              <a:ext uri="{FF2B5EF4-FFF2-40B4-BE49-F238E27FC236}">
                <a16:creationId xmlns:a16="http://schemas.microsoft.com/office/drawing/2014/main" id="{9B5748B2-30ED-46AE-9DD7-38CD3C29BD26}"/>
              </a:ext>
            </a:extLst>
          </p:cNvPr>
          <p:cNvPicPr>
            <a:picLocks noChangeAspect="1"/>
          </p:cNvPicPr>
          <p:nvPr/>
        </p:nvPicPr>
        <p:blipFill>
          <a:blip r:embed="rId6"/>
          <a:stretch>
            <a:fillRect/>
          </a:stretch>
        </p:blipFill>
        <p:spPr>
          <a:xfrm>
            <a:off x="298262" y="3590469"/>
            <a:ext cx="11593543" cy="3267531"/>
          </a:xfrm>
          <a:prstGeom prst="rect">
            <a:avLst/>
          </a:prstGeom>
        </p:spPr>
      </p:pic>
      <p:sp>
        <p:nvSpPr>
          <p:cNvPr id="10" name="כותרת 1">
            <a:extLst>
              <a:ext uri="{FF2B5EF4-FFF2-40B4-BE49-F238E27FC236}">
                <a16:creationId xmlns:a16="http://schemas.microsoft.com/office/drawing/2014/main" id="{404D4AF1-F2D7-407B-88B2-71D77299DC53}"/>
              </a:ext>
            </a:extLst>
          </p:cNvPr>
          <p:cNvSpPr>
            <a:spLocks noGrp="1"/>
          </p:cNvSpPr>
          <p:nvPr>
            <p:ph type="title"/>
          </p:nvPr>
        </p:nvSpPr>
        <p:spPr>
          <a:xfrm>
            <a:off x="677334" y="609600"/>
            <a:ext cx="8596668" cy="1320800"/>
          </a:xfrm>
        </p:spPr>
        <p:txBody>
          <a:bodyPr>
            <a:normAutofit/>
          </a:bodyPr>
          <a:lstStyle/>
          <a:p>
            <a:pPr algn="ctr" rtl="0"/>
            <a:r>
              <a:rPr lang="en-US" b="1" dirty="0">
                <a:solidFill>
                  <a:srgbClr val="002060"/>
                </a:solidFill>
              </a:rPr>
              <a:t>STN graph</a:t>
            </a:r>
            <a:br>
              <a:rPr lang="en-US" sz="4400" b="1" dirty="0">
                <a:solidFill>
                  <a:srgbClr val="002060"/>
                </a:solidFill>
              </a:rPr>
            </a:br>
            <a:r>
              <a:rPr lang="en-US" sz="1800" b="1" dirty="0">
                <a:solidFill>
                  <a:srgbClr val="002060"/>
                </a:solidFill>
              </a:rPr>
              <a:t>example with interrupt</a:t>
            </a:r>
            <a:endParaRPr lang="he-IL" sz="1800" b="1" dirty="0">
              <a:solidFill>
                <a:srgbClr val="002060"/>
              </a:solidFill>
            </a:endParaRPr>
          </a:p>
        </p:txBody>
      </p:sp>
    </p:spTree>
    <p:extLst>
      <p:ext uri="{BB962C8B-B14F-4D97-AF65-F5344CB8AC3E}">
        <p14:creationId xmlns:p14="http://schemas.microsoft.com/office/powerpoint/2010/main" val="11555801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תמונה שמכילה אדם, אישה, צהוב&#10;&#10;התיאור נוצר באופן אוטומטי">
            <a:extLst>
              <a:ext uri="{FF2B5EF4-FFF2-40B4-BE49-F238E27FC236}">
                <a16:creationId xmlns:a16="http://schemas.microsoft.com/office/drawing/2014/main" id="{EDDB7786-76CD-4A8A-A880-EBF494D0C5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1424" y="2116336"/>
            <a:ext cx="1405353" cy="1437141"/>
          </a:xfrm>
          <a:prstGeom prst="rect">
            <a:avLst/>
          </a:prstGeom>
        </p:spPr>
      </p:pic>
      <p:pic>
        <p:nvPicPr>
          <p:cNvPr id="5" name="תמונה 4">
            <a:extLst>
              <a:ext uri="{FF2B5EF4-FFF2-40B4-BE49-F238E27FC236}">
                <a16:creationId xmlns:a16="http://schemas.microsoft.com/office/drawing/2014/main" id="{466F62E2-1907-4989-ADC9-9D03C27B1A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0762" y="2082743"/>
            <a:ext cx="1388607" cy="1504325"/>
          </a:xfrm>
          <a:prstGeom prst="rect">
            <a:avLst/>
          </a:prstGeom>
        </p:spPr>
      </p:pic>
      <p:pic>
        <p:nvPicPr>
          <p:cNvPr id="9" name="תמונה 8" descr="תמונה שמכילה טקסט, אלקטרוניקה, תצוגה&#10;&#10;התיאור נוצר באופן אוטומטי">
            <a:extLst>
              <a:ext uri="{FF2B5EF4-FFF2-40B4-BE49-F238E27FC236}">
                <a16:creationId xmlns:a16="http://schemas.microsoft.com/office/drawing/2014/main" id="{9E80280A-0B79-4ECC-A14D-A9AC46D19B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2504" y="2310577"/>
            <a:ext cx="1822530" cy="1048656"/>
          </a:xfrm>
          <a:prstGeom prst="rect">
            <a:avLst/>
          </a:prstGeom>
        </p:spPr>
      </p:pic>
      <p:pic>
        <p:nvPicPr>
          <p:cNvPr id="7" name="תמונה 6">
            <a:extLst>
              <a:ext uri="{FF2B5EF4-FFF2-40B4-BE49-F238E27FC236}">
                <a16:creationId xmlns:a16="http://schemas.microsoft.com/office/drawing/2014/main" id="{33D4B4BA-5240-494C-AB92-C8D443B15972}"/>
              </a:ext>
            </a:extLst>
          </p:cNvPr>
          <p:cNvPicPr>
            <a:picLocks noChangeAspect="1"/>
          </p:cNvPicPr>
          <p:nvPr/>
        </p:nvPicPr>
        <p:blipFill>
          <a:blip r:embed="rId6"/>
          <a:stretch>
            <a:fillRect/>
          </a:stretch>
        </p:blipFill>
        <p:spPr>
          <a:xfrm>
            <a:off x="303025" y="3561890"/>
            <a:ext cx="11584017" cy="3296110"/>
          </a:xfrm>
          <a:prstGeom prst="rect">
            <a:avLst/>
          </a:prstGeom>
        </p:spPr>
      </p:pic>
      <p:sp>
        <p:nvSpPr>
          <p:cNvPr id="10" name="כותרת 1">
            <a:extLst>
              <a:ext uri="{FF2B5EF4-FFF2-40B4-BE49-F238E27FC236}">
                <a16:creationId xmlns:a16="http://schemas.microsoft.com/office/drawing/2014/main" id="{2CEB1CA9-7377-4FD9-8871-510F95324A70}"/>
              </a:ext>
            </a:extLst>
          </p:cNvPr>
          <p:cNvSpPr>
            <a:spLocks noGrp="1"/>
          </p:cNvSpPr>
          <p:nvPr>
            <p:ph type="title"/>
          </p:nvPr>
        </p:nvSpPr>
        <p:spPr>
          <a:xfrm>
            <a:off x="677334" y="609600"/>
            <a:ext cx="8596668" cy="1320800"/>
          </a:xfrm>
        </p:spPr>
        <p:txBody>
          <a:bodyPr>
            <a:normAutofit/>
          </a:bodyPr>
          <a:lstStyle/>
          <a:p>
            <a:pPr algn="ctr" rtl="0"/>
            <a:r>
              <a:rPr lang="en-US" b="1" dirty="0">
                <a:solidFill>
                  <a:srgbClr val="002060"/>
                </a:solidFill>
              </a:rPr>
              <a:t>STN graph</a:t>
            </a:r>
            <a:br>
              <a:rPr lang="en-US" sz="4400" b="1" dirty="0">
                <a:solidFill>
                  <a:srgbClr val="002060"/>
                </a:solidFill>
              </a:rPr>
            </a:br>
            <a:r>
              <a:rPr lang="en-US" sz="1800" b="1" dirty="0">
                <a:solidFill>
                  <a:srgbClr val="002060"/>
                </a:solidFill>
              </a:rPr>
              <a:t>example with interrupt</a:t>
            </a:r>
            <a:endParaRPr lang="he-IL" sz="1800" b="1" dirty="0">
              <a:solidFill>
                <a:srgbClr val="002060"/>
              </a:solidFill>
            </a:endParaRPr>
          </a:p>
        </p:txBody>
      </p:sp>
    </p:spTree>
    <p:extLst>
      <p:ext uri="{BB962C8B-B14F-4D97-AF65-F5344CB8AC3E}">
        <p14:creationId xmlns:p14="http://schemas.microsoft.com/office/powerpoint/2010/main" val="39107855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תיבת טקסט 4">
            <a:extLst>
              <a:ext uri="{FF2B5EF4-FFF2-40B4-BE49-F238E27FC236}">
                <a16:creationId xmlns:a16="http://schemas.microsoft.com/office/drawing/2014/main" id="{2D447068-664C-450C-9FB6-B8004A0ABB8E}"/>
              </a:ext>
            </a:extLst>
          </p:cNvPr>
          <p:cNvSpPr txBox="1"/>
          <p:nvPr/>
        </p:nvSpPr>
        <p:spPr>
          <a:xfrm>
            <a:off x="677334" y="1270000"/>
            <a:ext cx="5782602" cy="3880773"/>
          </a:xfrm>
          <a:prstGeom prst="rect">
            <a:avLst/>
          </a:prstGeom>
        </p:spPr>
        <p:txBody>
          <a:bodyPr vert="horz" lIns="91440" tIns="45720" rIns="91440" bIns="45720" rtlCol="0">
            <a:normAutofit/>
          </a:bodyPr>
          <a:lstStyle/>
          <a:p>
            <a:pPr marL="342900" lvl="1" indent="-342900" algn="l" defTabSz="457200" rtl="0">
              <a:lnSpc>
                <a:spcPct val="150000"/>
              </a:lnSpc>
              <a:spcBef>
                <a:spcPts val="1000"/>
              </a:spcBef>
              <a:buClr>
                <a:schemeClr val="accent1"/>
              </a:buClr>
              <a:buSzPct val="80000"/>
              <a:buFont typeface="Wingdings 3" charset="2"/>
              <a:buChar char=""/>
            </a:pPr>
            <a:r>
              <a:rPr lang="en-US" sz="2400" dirty="0">
                <a:solidFill>
                  <a:srgbClr val="002060"/>
                </a:solidFill>
              </a:rPr>
              <a:t>Implemented with:</a:t>
            </a:r>
          </a:p>
          <a:p>
            <a:pPr marL="742950" lvl="2" indent="-285750" algn="l" defTabSz="457200" rtl="0">
              <a:lnSpc>
                <a:spcPct val="150000"/>
              </a:lnSpc>
              <a:spcBef>
                <a:spcPts val="1000"/>
              </a:spcBef>
              <a:buClr>
                <a:schemeClr val="accent1"/>
              </a:buClr>
              <a:buSzPct val="80000"/>
              <a:buFont typeface="Courier New" panose="02070309020205020404" pitchFamily="49" charset="0"/>
              <a:buChar char="o"/>
            </a:pPr>
            <a:r>
              <a:rPr lang="en-US" sz="2000" dirty="0">
                <a:solidFill>
                  <a:srgbClr val="002060"/>
                </a:solidFill>
              </a:rPr>
              <a:t>Object Oriented programing</a:t>
            </a:r>
          </a:p>
          <a:p>
            <a:pPr marL="742950" lvl="1" indent="-285750" algn="l" defTabSz="457200" rtl="0">
              <a:lnSpc>
                <a:spcPct val="150000"/>
              </a:lnSpc>
              <a:spcBef>
                <a:spcPts val="1000"/>
              </a:spcBef>
              <a:buClr>
                <a:schemeClr val="accent1"/>
              </a:buClr>
              <a:buSzPct val="80000"/>
              <a:buFont typeface="Courier New" panose="02070309020205020404" pitchFamily="49" charset="0"/>
              <a:buChar char="o"/>
            </a:pPr>
            <a:r>
              <a:rPr lang="en-US" sz="2000" dirty="0">
                <a:solidFill>
                  <a:srgbClr val="002060"/>
                </a:solidFill>
              </a:rPr>
              <a:t>Design patterns</a:t>
            </a:r>
          </a:p>
          <a:p>
            <a:pPr marL="742950" lvl="1" indent="-285750" algn="l" defTabSz="457200" rtl="0">
              <a:lnSpc>
                <a:spcPct val="150000"/>
              </a:lnSpc>
              <a:spcBef>
                <a:spcPts val="1000"/>
              </a:spcBef>
              <a:buClr>
                <a:schemeClr val="accent1"/>
              </a:buClr>
              <a:buSzPct val="80000"/>
              <a:buFont typeface="Courier New" panose="02070309020205020404" pitchFamily="49" charset="0"/>
              <a:buChar char="o"/>
            </a:pPr>
            <a:r>
              <a:rPr lang="en-US" sz="2000" dirty="0">
                <a:solidFill>
                  <a:srgbClr val="002060"/>
                </a:solidFill>
              </a:rPr>
              <a:t>Algorithm design</a:t>
            </a:r>
          </a:p>
          <a:p>
            <a:pPr marL="342900" indent="-342900" algn="l" defTabSz="457200" rtl="0">
              <a:lnSpc>
                <a:spcPct val="150000"/>
              </a:lnSpc>
              <a:spcBef>
                <a:spcPts val="1000"/>
              </a:spcBef>
              <a:buClr>
                <a:schemeClr val="accent1"/>
              </a:buClr>
              <a:buSzPct val="80000"/>
              <a:buFont typeface="Wingdings 3" charset="2"/>
              <a:buChar char=""/>
            </a:pPr>
            <a:r>
              <a:rPr lang="en-US" sz="2400" dirty="0">
                <a:solidFill>
                  <a:srgbClr val="002060"/>
                </a:solidFill>
              </a:rPr>
              <a:t>Input - a config file and STN graph.</a:t>
            </a:r>
          </a:p>
          <a:p>
            <a:pPr marL="342900" indent="-342900" algn="l" defTabSz="457200" rtl="0">
              <a:lnSpc>
                <a:spcPct val="150000"/>
              </a:lnSpc>
              <a:spcBef>
                <a:spcPts val="1000"/>
              </a:spcBef>
              <a:buClr>
                <a:schemeClr val="accent1"/>
              </a:buClr>
              <a:buSzPct val="80000"/>
              <a:buFont typeface="Wingdings 3" charset="2"/>
              <a:buChar char=""/>
            </a:pPr>
            <a:r>
              <a:rPr lang="en-US" sz="2400" dirty="0">
                <a:solidFill>
                  <a:srgbClr val="002060"/>
                </a:solidFill>
              </a:rPr>
              <a:t>Output - log file as an output.</a:t>
            </a:r>
          </a:p>
        </p:txBody>
      </p:sp>
      <p:pic>
        <p:nvPicPr>
          <p:cNvPr id="7" name="תמונה 6">
            <a:extLst>
              <a:ext uri="{FF2B5EF4-FFF2-40B4-BE49-F238E27FC236}">
                <a16:creationId xmlns:a16="http://schemas.microsoft.com/office/drawing/2014/main" id="{6A8494A5-25E9-43BE-AF71-EAFCFD4BF875}"/>
              </a:ext>
            </a:extLst>
          </p:cNvPr>
          <p:cNvPicPr>
            <a:picLocks noChangeAspect="1"/>
          </p:cNvPicPr>
          <p:nvPr/>
        </p:nvPicPr>
        <p:blipFill>
          <a:blip r:embed="rId3"/>
          <a:stretch>
            <a:fillRect/>
          </a:stretch>
        </p:blipFill>
        <p:spPr>
          <a:xfrm>
            <a:off x="6459936" y="4581551"/>
            <a:ext cx="5421162" cy="1138444"/>
          </a:xfrm>
          <a:prstGeom prst="rect">
            <a:avLst/>
          </a:prstGeom>
        </p:spPr>
      </p:pic>
      <p:pic>
        <p:nvPicPr>
          <p:cNvPr id="6" name="תמונה 5">
            <a:extLst>
              <a:ext uri="{FF2B5EF4-FFF2-40B4-BE49-F238E27FC236}">
                <a16:creationId xmlns:a16="http://schemas.microsoft.com/office/drawing/2014/main" id="{DE0B55EE-1776-4375-827D-B8BD98F07137}"/>
              </a:ext>
            </a:extLst>
          </p:cNvPr>
          <p:cNvPicPr>
            <a:picLocks noChangeAspect="1"/>
          </p:cNvPicPr>
          <p:nvPr/>
        </p:nvPicPr>
        <p:blipFill>
          <a:blip r:embed="rId4"/>
          <a:stretch>
            <a:fillRect/>
          </a:stretch>
        </p:blipFill>
        <p:spPr>
          <a:xfrm>
            <a:off x="6861187" y="1295992"/>
            <a:ext cx="4825629" cy="2642032"/>
          </a:xfrm>
          <a:prstGeom prst="rect">
            <a:avLst/>
          </a:prstGeom>
        </p:spPr>
      </p:pic>
      <p:sp>
        <p:nvSpPr>
          <p:cNvPr id="8" name="כותרת 1">
            <a:extLst>
              <a:ext uri="{FF2B5EF4-FFF2-40B4-BE49-F238E27FC236}">
                <a16:creationId xmlns:a16="http://schemas.microsoft.com/office/drawing/2014/main" id="{B94B4944-A8A4-440E-A467-18D61DD756FD}"/>
              </a:ext>
            </a:extLst>
          </p:cNvPr>
          <p:cNvSpPr txBox="1">
            <a:spLocks/>
          </p:cNvSpPr>
          <p:nvPr/>
        </p:nvSpPr>
        <p:spPr>
          <a:xfrm>
            <a:off x="677334" y="609600"/>
            <a:ext cx="8596668" cy="1320800"/>
          </a:xfrm>
          <a:prstGeom prst="rect">
            <a:avLst/>
          </a:prstGeom>
        </p:spPr>
        <p:txBody>
          <a:bodyPr vert="horz" lIns="91440" tIns="45720" rIns="91440" bIns="45720" rtlCol="0" anchor="t">
            <a:normAutofit/>
          </a:bodyPr>
          <a:lstStyle>
            <a:lvl1pPr algn="l" defTabSz="457200" rtl="1" eaLnBrk="1" latinLnBrk="0" hangingPunct="1">
              <a:spcBef>
                <a:spcPct val="0"/>
              </a:spcBef>
              <a:buNone/>
              <a:defRPr sz="3600" kern="1200">
                <a:solidFill>
                  <a:schemeClr val="accent1"/>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a:lstStyle>
          <a:p>
            <a:pPr algn="ctr"/>
            <a:r>
              <a:rPr lang="en-US" b="1" dirty="0">
                <a:solidFill>
                  <a:srgbClr val="002060"/>
                </a:solidFill>
              </a:rPr>
              <a:t>Online algorithm</a:t>
            </a:r>
            <a:endParaRPr lang="he-IL" b="1" dirty="0">
              <a:solidFill>
                <a:srgbClr val="002060"/>
              </a:solidFill>
            </a:endParaRPr>
          </a:p>
        </p:txBody>
      </p:sp>
    </p:spTree>
    <p:extLst>
      <p:ext uri="{BB962C8B-B14F-4D97-AF65-F5344CB8AC3E}">
        <p14:creationId xmlns:p14="http://schemas.microsoft.com/office/powerpoint/2010/main" val="775111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0BDE5E7-CDBD-4B22-B591-6EF0BF74681B}"/>
              </a:ext>
            </a:extLst>
          </p:cNvPr>
          <p:cNvSpPr>
            <a:spLocks noGrp="1"/>
          </p:cNvSpPr>
          <p:nvPr>
            <p:ph type="title"/>
          </p:nvPr>
        </p:nvSpPr>
        <p:spPr/>
        <p:txBody>
          <a:bodyPr>
            <a:normAutofit/>
          </a:bodyPr>
          <a:lstStyle/>
          <a:p>
            <a:pPr algn="ctr"/>
            <a:r>
              <a:rPr lang="en-US" b="1" dirty="0">
                <a:solidFill>
                  <a:srgbClr val="002060"/>
                </a:solidFill>
              </a:rPr>
              <a:t>Project Goal</a:t>
            </a:r>
            <a:endParaRPr lang="he-IL" b="1" dirty="0">
              <a:solidFill>
                <a:srgbClr val="002060"/>
              </a:solidFill>
            </a:endParaRPr>
          </a:p>
        </p:txBody>
      </p:sp>
      <p:sp>
        <p:nvSpPr>
          <p:cNvPr id="3" name="מציין מיקום טקסט 2">
            <a:extLst>
              <a:ext uri="{FF2B5EF4-FFF2-40B4-BE49-F238E27FC236}">
                <a16:creationId xmlns:a16="http://schemas.microsoft.com/office/drawing/2014/main" id="{197B225D-5CD6-43D4-B20E-E1451DF24856}"/>
              </a:ext>
            </a:extLst>
          </p:cNvPr>
          <p:cNvSpPr>
            <a:spLocks noGrp="1"/>
          </p:cNvSpPr>
          <p:nvPr>
            <p:ph type="body" idx="4294967295"/>
          </p:nvPr>
        </p:nvSpPr>
        <p:spPr>
          <a:xfrm>
            <a:off x="677334" y="1852983"/>
            <a:ext cx="10515600" cy="3435350"/>
          </a:xfrm>
        </p:spPr>
        <p:txBody>
          <a:bodyPr>
            <a:noAutofit/>
          </a:bodyPr>
          <a:lstStyle/>
          <a:p>
            <a:pPr algn="l" rtl="0">
              <a:lnSpc>
                <a:spcPct val="150000"/>
              </a:lnSpc>
            </a:pPr>
            <a:r>
              <a:rPr lang="en-US" sz="2400" b="1" dirty="0">
                <a:solidFill>
                  <a:srgbClr val="002060"/>
                </a:solidFill>
                <a:cs typeface="Arial" panose="020B0604020202020204" pitchFamily="34" charset="0"/>
              </a:rPr>
              <a:t>Creating an online algorithm managing takeoff and landing</a:t>
            </a:r>
          </a:p>
          <a:p>
            <a:pPr lvl="1" algn="l" rtl="0">
              <a:lnSpc>
                <a:spcPct val="150000"/>
              </a:lnSpc>
              <a:buFont typeface="Courier New" panose="02070309020205020404" pitchFamily="49" charset="0"/>
              <a:buChar char="o"/>
            </a:pPr>
            <a:r>
              <a:rPr lang="en-US" sz="2000" dirty="0">
                <a:solidFill>
                  <a:srgbClr val="002060"/>
                </a:solidFill>
                <a:cs typeface="Arial" panose="020B0604020202020204" pitchFamily="34" charset="0"/>
              </a:rPr>
              <a:t>Our algorithm ran the offline plan w</a:t>
            </a:r>
            <a:r>
              <a:rPr lang="en-US" sz="2000" b="0" i="0" dirty="0">
                <a:solidFill>
                  <a:srgbClr val="002060"/>
                </a:solidFill>
                <a:effectLst/>
                <a:cs typeface="Assistant" pitchFamily="2" charset="-79"/>
              </a:rPr>
              <a:t>hile</a:t>
            </a:r>
            <a:r>
              <a:rPr lang="en-US" sz="2000" b="0" i="0" dirty="0">
                <a:solidFill>
                  <a:srgbClr val="333333"/>
                </a:solidFill>
                <a:effectLst/>
                <a:cs typeface="Assistant" pitchFamily="2" charset="-79"/>
              </a:rPr>
              <a:t> </a:t>
            </a:r>
            <a:r>
              <a:rPr lang="en-US" sz="2000" b="0" i="0" dirty="0">
                <a:solidFill>
                  <a:srgbClr val="002060"/>
                </a:solidFill>
                <a:effectLst/>
                <a:cs typeface="Assistant" pitchFamily="2" charset="-79"/>
              </a:rPr>
              <a:t>dealing with real-time </a:t>
            </a:r>
            <a:br>
              <a:rPr lang="en-US" sz="2000" b="0" i="0" dirty="0">
                <a:solidFill>
                  <a:srgbClr val="002060"/>
                </a:solidFill>
                <a:effectLst/>
                <a:cs typeface="Assistant" pitchFamily="2" charset="-79"/>
              </a:rPr>
            </a:br>
            <a:r>
              <a:rPr lang="en-US" sz="2000" b="0" i="0" dirty="0">
                <a:solidFill>
                  <a:srgbClr val="002060"/>
                </a:solidFill>
                <a:effectLst/>
                <a:cs typeface="Assistant" pitchFamily="2" charset="-79"/>
              </a:rPr>
              <a:t>malfunctions and changes.</a:t>
            </a:r>
          </a:p>
          <a:p>
            <a:pPr lvl="1" algn="l" rtl="0">
              <a:lnSpc>
                <a:spcPct val="150000"/>
              </a:lnSpc>
              <a:buFont typeface="Courier New" panose="02070309020205020404" pitchFamily="49" charset="0"/>
              <a:buChar char="o"/>
            </a:pPr>
            <a:r>
              <a:rPr lang="en-US" sz="2000" dirty="0">
                <a:solidFill>
                  <a:srgbClr val="002060"/>
                </a:solidFill>
                <a:cs typeface="Assistant" pitchFamily="2" charset="-79"/>
              </a:rPr>
              <a:t>The algorithm</a:t>
            </a:r>
            <a:r>
              <a:rPr lang="en-US" sz="2000" b="0" i="0" dirty="0">
                <a:solidFill>
                  <a:srgbClr val="002060"/>
                </a:solidFill>
                <a:effectLst/>
                <a:cs typeface="Assistant" pitchFamily="2" charset="-79"/>
              </a:rPr>
              <a:t> must decide whether the program can run with the </a:t>
            </a:r>
            <a:br>
              <a:rPr lang="en-US" sz="2000" b="0" i="0" dirty="0">
                <a:solidFill>
                  <a:srgbClr val="002060"/>
                </a:solidFill>
                <a:effectLst/>
                <a:cs typeface="Assistant" pitchFamily="2" charset="-79"/>
              </a:rPr>
            </a:br>
            <a:r>
              <a:rPr lang="en-US" sz="2000" b="0" i="0" dirty="0">
                <a:solidFill>
                  <a:srgbClr val="002060"/>
                </a:solidFill>
                <a:effectLst/>
                <a:cs typeface="Assistant" pitchFamily="2" charset="-79"/>
              </a:rPr>
              <a:t>different constraints or whether re-planning is needed.</a:t>
            </a:r>
          </a:p>
        </p:txBody>
      </p:sp>
    </p:spTree>
    <p:extLst>
      <p:ext uri="{BB962C8B-B14F-4D97-AF65-F5344CB8AC3E}">
        <p14:creationId xmlns:p14="http://schemas.microsoft.com/office/powerpoint/2010/main" val="4153337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1433E98-96EA-4674-A96F-0E224428F1EB}"/>
              </a:ext>
            </a:extLst>
          </p:cNvPr>
          <p:cNvSpPr>
            <a:spLocks noGrp="1"/>
          </p:cNvSpPr>
          <p:nvPr>
            <p:ph type="title"/>
          </p:nvPr>
        </p:nvSpPr>
        <p:spPr>
          <a:xfrm>
            <a:off x="599609" y="679731"/>
            <a:ext cx="9788400" cy="457953"/>
          </a:xfrm>
        </p:spPr>
        <p:txBody>
          <a:bodyPr vert="horz" lIns="91440" tIns="45720" rIns="91440" bIns="45720" rtlCol="0" anchor="b">
            <a:normAutofit fontScale="90000"/>
          </a:bodyPr>
          <a:lstStyle/>
          <a:p>
            <a:pPr algn="ctr" rtl="0">
              <a:lnSpc>
                <a:spcPct val="150000"/>
              </a:lnSpc>
            </a:pPr>
            <a:r>
              <a:rPr lang="en-US" b="1" dirty="0">
                <a:solidFill>
                  <a:srgbClr val="002060"/>
                </a:solidFill>
              </a:rPr>
              <a:t>General schema of the problem</a:t>
            </a:r>
          </a:p>
        </p:txBody>
      </p:sp>
      <p:pic>
        <p:nvPicPr>
          <p:cNvPr id="6" name="תמונה 5">
            <a:extLst>
              <a:ext uri="{FF2B5EF4-FFF2-40B4-BE49-F238E27FC236}">
                <a16:creationId xmlns:a16="http://schemas.microsoft.com/office/drawing/2014/main" id="{3C5393C3-A50F-42B5-A46F-9221122D26ED}"/>
              </a:ext>
            </a:extLst>
          </p:cNvPr>
          <p:cNvPicPr>
            <a:picLocks noChangeAspect="1"/>
          </p:cNvPicPr>
          <p:nvPr/>
        </p:nvPicPr>
        <p:blipFill>
          <a:blip r:embed="rId3"/>
          <a:stretch>
            <a:fillRect/>
          </a:stretch>
        </p:blipFill>
        <p:spPr>
          <a:xfrm>
            <a:off x="2868375" y="1689585"/>
            <a:ext cx="4303727" cy="4370973"/>
          </a:xfrm>
          <a:prstGeom prst="rect">
            <a:avLst/>
          </a:prstGeom>
        </p:spPr>
      </p:pic>
    </p:spTree>
    <p:extLst>
      <p:ext uri="{BB962C8B-B14F-4D97-AF65-F5344CB8AC3E}">
        <p14:creationId xmlns:p14="http://schemas.microsoft.com/office/powerpoint/2010/main" val="37801444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1433E98-96EA-4674-A96F-0E224428F1EB}"/>
              </a:ext>
            </a:extLst>
          </p:cNvPr>
          <p:cNvSpPr>
            <a:spLocks noGrp="1"/>
          </p:cNvSpPr>
          <p:nvPr>
            <p:ph type="title"/>
          </p:nvPr>
        </p:nvSpPr>
        <p:spPr>
          <a:xfrm>
            <a:off x="0" y="611661"/>
            <a:ext cx="10515600" cy="939906"/>
          </a:xfrm>
        </p:spPr>
        <p:txBody>
          <a:bodyPr>
            <a:normAutofit/>
          </a:bodyPr>
          <a:lstStyle/>
          <a:p>
            <a:pPr algn="ctr"/>
            <a:r>
              <a:rPr lang="en-US" b="1" dirty="0">
                <a:solidFill>
                  <a:srgbClr val="002060"/>
                </a:solidFill>
              </a:rPr>
              <a:t>Project Assumptions</a:t>
            </a:r>
            <a:endParaRPr lang="he-IL" b="1" dirty="0">
              <a:solidFill>
                <a:srgbClr val="002060"/>
              </a:solidFill>
            </a:endParaRPr>
          </a:p>
        </p:txBody>
      </p:sp>
      <p:sp>
        <p:nvSpPr>
          <p:cNvPr id="3" name="מציין מיקום טקסט 2">
            <a:extLst>
              <a:ext uri="{FF2B5EF4-FFF2-40B4-BE49-F238E27FC236}">
                <a16:creationId xmlns:a16="http://schemas.microsoft.com/office/drawing/2014/main" id="{C8DF1847-A0D3-4E98-A025-1C4D0E333E94}"/>
              </a:ext>
            </a:extLst>
          </p:cNvPr>
          <p:cNvSpPr txBox="1">
            <a:spLocks/>
          </p:cNvSpPr>
          <p:nvPr/>
        </p:nvSpPr>
        <p:spPr>
          <a:xfrm>
            <a:off x="540484" y="1863615"/>
            <a:ext cx="10515600" cy="3435350"/>
          </a:xfrm>
          <a:prstGeom prst="rect">
            <a:avLst/>
          </a:prstGeom>
        </p:spPr>
        <p:txBody>
          <a:bodyPr vert="horz" lIns="91440" tIns="45720" rIns="91440" bIns="45720" rtlCol="0">
            <a:noAutofit/>
          </a:bodyPr>
          <a:lst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lvl="1" algn="l" rtl="0">
              <a:lnSpc>
                <a:spcPct val="150000"/>
              </a:lnSpc>
            </a:pPr>
            <a:r>
              <a:rPr lang="en-US" sz="2400" dirty="0">
                <a:solidFill>
                  <a:srgbClr val="002060"/>
                </a:solidFill>
                <a:cs typeface="Assistant" pitchFamily="2" charset="-79"/>
              </a:rPr>
              <a:t>No simultaneously take offs and landings.</a:t>
            </a:r>
            <a:br>
              <a:rPr lang="en-US" sz="2400" dirty="0">
                <a:solidFill>
                  <a:srgbClr val="002060"/>
                </a:solidFill>
                <a:cs typeface="Assistant" pitchFamily="2" charset="-79"/>
              </a:rPr>
            </a:br>
            <a:endParaRPr lang="en-US" sz="2400" dirty="0">
              <a:solidFill>
                <a:srgbClr val="002060"/>
              </a:solidFill>
              <a:cs typeface="Assistant" pitchFamily="2" charset="-79"/>
            </a:endParaRPr>
          </a:p>
          <a:p>
            <a:pPr lvl="1" algn="l" rtl="0">
              <a:lnSpc>
                <a:spcPct val="150000"/>
              </a:lnSpc>
            </a:pPr>
            <a:r>
              <a:rPr lang="en-US" sz="2400" dirty="0">
                <a:solidFill>
                  <a:srgbClr val="002060"/>
                </a:solidFill>
                <a:cs typeface="Assistant" pitchFamily="2" charset="-79"/>
              </a:rPr>
              <a:t>Replanning time is negligible.</a:t>
            </a:r>
            <a:br>
              <a:rPr lang="en-US" sz="2400" dirty="0">
                <a:solidFill>
                  <a:srgbClr val="002060"/>
                </a:solidFill>
                <a:cs typeface="Assistant" pitchFamily="2" charset="-79"/>
              </a:rPr>
            </a:br>
            <a:endParaRPr lang="en-US" sz="2400" dirty="0">
              <a:solidFill>
                <a:srgbClr val="002060"/>
              </a:solidFill>
              <a:cs typeface="Assistant" pitchFamily="2" charset="-79"/>
            </a:endParaRPr>
          </a:p>
          <a:p>
            <a:pPr lvl="1" algn="l" rtl="0">
              <a:lnSpc>
                <a:spcPct val="150000"/>
              </a:lnSpc>
            </a:pPr>
            <a:r>
              <a:rPr lang="en-US" sz="2400" dirty="0">
                <a:solidFill>
                  <a:srgbClr val="002060"/>
                </a:solidFill>
                <a:cs typeface="Assistant" pitchFamily="2" charset="-79"/>
              </a:rPr>
              <a:t>The only Interrupt is a delay.</a:t>
            </a:r>
          </a:p>
        </p:txBody>
      </p:sp>
    </p:spTree>
    <p:extLst>
      <p:ext uri="{BB962C8B-B14F-4D97-AF65-F5344CB8AC3E}">
        <p14:creationId xmlns:p14="http://schemas.microsoft.com/office/powerpoint/2010/main" val="6740845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A89DB29-573A-4FA8-BC7D-7A78F7A84C6B}"/>
              </a:ext>
            </a:extLst>
          </p:cNvPr>
          <p:cNvSpPr>
            <a:spLocks noGrp="1"/>
          </p:cNvSpPr>
          <p:nvPr>
            <p:ph type="title"/>
          </p:nvPr>
        </p:nvSpPr>
        <p:spPr>
          <a:xfrm>
            <a:off x="782601" y="609600"/>
            <a:ext cx="8596668" cy="1320800"/>
          </a:xfrm>
        </p:spPr>
        <p:txBody>
          <a:bodyPr>
            <a:normAutofit/>
          </a:bodyPr>
          <a:lstStyle/>
          <a:p>
            <a:pPr algn="ctr"/>
            <a:r>
              <a:rPr lang="en-US" b="1" i="0" dirty="0">
                <a:solidFill>
                  <a:srgbClr val="002060"/>
                </a:solidFill>
                <a:effectLst/>
                <a:cs typeface="Assistant" pitchFamily="2" charset="-79"/>
              </a:rPr>
              <a:t>Block Diagram</a:t>
            </a:r>
            <a:endParaRPr lang="he-IL" sz="4400" b="1" dirty="0">
              <a:solidFill>
                <a:srgbClr val="002060"/>
              </a:solidFill>
              <a:cs typeface="Calibri Light" panose="020F0302020204030204" pitchFamily="34" charset="0"/>
            </a:endParaRPr>
          </a:p>
        </p:txBody>
      </p:sp>
      <p:pic>
        <p:nvPicPr>
          <p:cNvPr id="4" name="תמונה 3">
            <a:extLst>
              <a:ext uri="{FF2B5EF4-FFF2-40B4-BE49-F238E27FC236}">
                <a16:creationId xmlns:a16="http://schemas.microsoft.com/office/drawing/2014/main" id="{E510DCC6-5E2E-4A28-90BE-62809804437F}"/>
              </a:ext>
            </a:extLst>
          </p:cNvPr>
          <p:cNvPicPr>
            <a:picLocks noChangeAspect="1"/>
          </p:cNvPicPr>
          <p:nvPr/>
        </p:nvPicPr>
        <p:blipFill>
          <a:blip r:embed="rId3"/>
          <a:stretch>
            <a:fillRect/>
          </a:stretch>
        </p:blipFill>
        <p:spPr>
          <a:xfrm>
            <a:off x="492467" y="1270000"/>
            <a:ext cx="9176936" cy="4485851"/>
          </a:xfrm>
          <a:prstGeom prst="rect">
            <a:avLst/>
          </a:prstGeom>
        </p:spPr>
      </p:pic>
    </p:spTree>
    <p:extLst>
      <p:ext uri="{BB962C8B-B14F-4D97-AF65-F5344CB8AC3E}">
        <p14:creationId xmlns:p14="http://schemas.microsoft.com/office/powerpoint/2010/main" val="31474333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1433E98-96EA-4674-A96F-0E224428F1EB}"/>
              </a:ext>
            </a:extLst>
          </p:cNvPr>
          <p:cNvSpPr>
            <a:spLocks noGrp="1"/>
          </p:cNvSpPr>
          <p:nvPr>
            <p:ph type="title"/>
          </p:nvPr>
        </p:nvSpPr>
        <p:spPr/>
        <p:txBody>
          <a:bodyPr>
            <a:normAutofit/>
          </a:bodyPr>
          <a:lstStyle/>
          <a:p>
            <a:pPr algn="ctr"/>
            <a:r>
              <a:rPr lang="en-US" b="1" dirty="0">
                <a:solidFill>
                  <a:srgbClr val="002060"/>
                </a:solidFill>
              </a:rPr>
              <a:t>Motivation</a:t>
            </a:r>
            <a:endParaRPr lang="he-IL" sz="4400" b="1" dirty="0"/>
          </a:p>
        </p:txBody>
      </p:sp>
      <p:sp>
        <p:nvSpPr>
          <p:cNvPr id="4" name="כותרת משנה 3">
            <a:extLst>
              <a:ext uri="{FF2B5EF4-FFF2-40B4-BE49-F238E27FC236}">
                <a16:creationId xmlns:a16="http://schemas.microsoft.com/office/drawing/2014/main" id="{862AA29A-9D87-4C9D-87B5-CDE841376CCD}"/>
              </a:ext>
            </a:extLst>
          </p:cNvPr>
          <p:cNvSpPr>
            <a:spLocks noGrp="1"/>
          </p:cNvSpPr>
          <p:nvPr>
            <p:ph type="subTitle" idx="4294967295"/>
          </p:nvPr>
        </p:nvSpPr>
        <p:spPr>
          <a:xfrm>
            <a:off x="404037" y="1690688"/>
            <a:ext cx="10515600" cy="4052887"/>
          </a:xfrm>
        </p:spPr>
        <p:txBody>
          <a:bodyPr>
            <a:normAutofit/>
          </a:bodyPr>
          <a:lstStyle/>
          <a:p>
            <a:pPr algn="l" rtl="0">
              <a:lnSpc>
                <a:spcPct val="150000"/>
              </a:lnSpc>
            </a:pPr>
            <a:r>
              <a:rPr lang="en-US" sz="2400" dirty="0">
                <a:solidFill>
                  <a:srgbClr val="002060"/>
                </a:solidFill>
              </a:rPr>
              <a:t>An Airport has a lot of operations everyday. </a:t>
            </a:r>
          </a:p>
          <a:p>
            <a:pPr lvl="1" algn="l" rtl="0">
              <a:lnSpc>
                <a:spcPct val="150000"/>
              </a:lnSpc>
            </a:pPr>
            <a:r>
              <a:rPr lang="en-US" sz="1800" dirty="0">
                <a:solidFill>
                  <a:srgbClr val="002060"/>
                </a:solidFill>
              </a:rPr>
              <a:t>Multipale planes that are simultaniusly take off and land.</a:t>
            </a:r>
          </a:p>
          <a:p>
            <a:pPr lvl="1" algn="l" rtl="0">
              <a:lnSpc>
                <a:spcPct val="150000"/>
              </a:lnSpc>
            </a:pPr>
            <a:r>
              <a:rPr lang="en-US" sz="1800" dirty="0">
                <a:solidFill>
                  <a:srgbClr val="002060"/>
                </a:solidFill>
              </a:rPr>
              <a:t>Operations that depends on other operations.</a:t>
            </a:r>
          </a:p>
          <a:p>
            <a:pPr lvl="1" algn="l" rtl="0">
              <a:lnSpc>
                <a:spcPct val="150000"/>
              </a:lnSpc>
            </a:pPr>
            <a:r>
              <a:rPr lang="en-US" sz="1800" dirty="0">
                <a:solidFill>
                  <a:srgbClr val="002060"/>
                </a:solidFill>
              </a:rPr>
              <a:t>Unexpected problems create conflicts and may change the day plan.</a:t>
            </a:r>
            <a:br>
              <a:rPr lang="en-US" dirty="0">
                <a:solidFill>
                  <a:srgbClr val="002060"/>
                </a:solidFill>
              </a:rPr>
            </a:br>
            <a:endParaRPr lang="en-US" dirty="0">
              <a:solidFill>
                <a:srgbClr val="002060"/>
              </a:solidFill>
            </a:endParaRPr>
          </a:p>
          <a:p>
            <a:pPr algn="l" rtl="0">
              <a:lnSpc>
                <a:spcPct val="150000"/>
              </a:lnSpc>
            </a:pPr>
            <a:r>
              <a:rPr lang="en-US" sz="2400" dirty="0">
                <a:solidFill>
                  <a:srgbClr val="002060"/>
                </a:solidFill>
              </a:rPr>
              <a:t>Airport management is done with a day plan and executing it in </a:t>
            </a:r>
            <a:r>
              <a:rPr lang="en-US" sz="2400" b="1" dirty="0">
                <a:solidFill>
                  <a:srgbClr val="002060"/>
                </a:solidFill>
              </a:rPr>
              <a:t>Real time.</a:t>
            </a:r>
          </a:p>
          <a:p>
            <a:pPr marL="0" indent="0">
              <a:buNone/>
            </a:pPr>
            <a:endParaRPr lang="he-IL" dirty="0"/>
          </a:p>
        </p:txBody>
      </p:sp>
      <p:pic>
        <p:nvPicPr>
          <p:cNvPr id="5" name="תמונה 4" descr="תמונה שמכילה צעצוע&#10;&#10;התיאור נוצר באופן אוטומטי">
            <a:extLst>
              <a:ext uri="{FF2B5EF4-FFF2-40B4-BE49-F238E27FC236}">
                <a16:creationId xmlns:a16="http://schemas.microsoft.com/office/drawing/2014/main" id="{8053F0A1-6CE7-4060-914F-56B5858841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9753" y="299484"/>
            <a:ext cx="1941032" cy="1941032"/>
          </a:xfrm>
          <a:prstGeom prst="rect">
            <a:avLst/>
          </a:prstGeom>
        </p:spPr>
      </p:pic>
    </p:spTree>
    <p:extLst>
      <p:ext uri="{BB962C8B-B14F-4D97-AF65-F5344CB8AC3E}">
        <p14:creationId xmlns:p14="http://schemas.microsoft.com/office/powerpoint/2010/main" val="36872183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כותרת 1">
            <a:extLst>
              <a:ext uri="{FF2B5EF4-FFF2-40B4-BE49-F238E27FC236}">
                <a16:creationId xmlns:a16="http://schemas.microsoft.com/office/drawing/2014/main" id="{715713B9-F010-4399-B3BA-6A9AC726B59E}"/>
              </a:ext>
            </a:extLst>
          </p:cNvPr>
          <p:cNvSpPr txBox="1">
            <a:spLocks/>
          </p:cNvSpPr>
          <p:nvPr/>
        </p:nvSpPr>
        <p:spPr>
          <a:xfrm>
            <a:off x="115186" y="619129"/>
            <a:ext cx="10515600" cy="939906"/>
          </a:xfrm>
          <a:prstGeom prst="rect">
            <a:avLst/>
          </a:prstGeom>
        </p:spPr>
        <p:txBody>
          <a:bodyPr vert="horz" lIns="91440" tIns="45720" rIns="91440" bIns="45720" rtlCol="0" anchor="t">
            <a:normAutofit/>
          </a:bodyPr>
          <a:lstStyle>
            <a:lvl1pPr algn="l" defTabSz="457200" rtl="1" eaLnBrk="1" latinLnBrk="0" hangingPunct="1">
              <a:spcBef>
                <a:spcPct val="0"/>
              </a:spcBef>
              <a:buNone/>
              <a:defRPr sz="3600" kern="1200">
                <a:solidFill>
                  <a:schemeClr val="accent1"/>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a:lstStyle>
          <a:p>
            <a:pPr algn="ctr"/>
            <a:r>
              <a:rPr lang="en-US" b="1" dirty="0">
                <a:solidFill>
                  <a:srgbClr val="002060"/>
                </a:solidFill>
              </a:rPr>
              <a:t>Program manager</a:t>
            </a:r>
            <a:endParaRPr lang="he-IL" b="1" dirty="0">
              <a:solidFill>
                <a:srgbClr val="002060"/>
              </a:solidFill>
            </a:endParaRPr>
          </a:p>
        </p:txBody>
      </p:sp>
      <p:sp>
        <p:nvSpPr>
          <p:cNvPr id="27" name="מציין מיקום טקסט 2">
            <a:extLst>
              <a:ext uri="{FF2B5EF4-FFF2-40B4-BE49-F238E27FC236}">
                <a16:creationId xmlns:a16="http://schemas.microsoft.com/office/drawing/2014/main" id="{554F95DA-04CF-4B49-94E4-835677C6FD25}"/>
              </a:ext>
            </a:extLst>
          </p:cNvPr>
          <p:cNvSpPr txBox="1">
            <a:spLocks/>
          </p:cNvSpPr>
          <p:nvPr/>
        </p:nvSpPr>
        <p:spPr>
          <a:xfrm>
            <a:off x="540484" y="1863615"/>
            <a:ext cx="10515600" cy="3435350"/>
          </a:xfrm>
          <a:prstGeom prst="rect">
            <a:avLst/>
          </a:prstGeom>
        </p:spPr>
        <p:txBody>
          <a:bodyPr vert="horz" lIns="91440" tIns="45720" rIns="91440" bIns="45720" rtlCol="0">
            <a:noAutofit/>
          </a:bodyPr>
          <a:lst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lvl="1" algn="l" rtl="0">
              <a:lnSpc>
                <a:spcPct val="200000"/>
              </a:lnSpc>
            </a:pPr>
            <a:r>
              <a:rPr lang="en-US" sz="2400" dirty="0">
                <a:solidFill>
                  <a:srgbClr val="002060"/>
                </a:solidFill>
                <a:cs typeface="Assistant" pitchFamily="2" charset="-79"/>
              </a:rPr>
              <a:t>Creating the global modules</a:t>
            </a:r>
          </a:p>
          <a:p>
            <a:pPr lvl="1" algn="l" rtl="0">
              <a:lnSpc>
                <a:spcPct val="200000"/>
              </a:lnSpc>
            </a:pPr>
            <a:r>
              <a:rPr lang="en-US" sz="2400" dirty="0">
                <a:solidFill>
                  <a:srgbClr val="002060"/>
                </a:solidFill>
                <a:cs typeface="Assistant" pitchFamily="2" charset="-79"/>
              </a:rPr>
              <a:t>Cleaning the global modules at the end of each test</a:t>
            </a:r>
          </a:p>
          <a:p>
            <a:pPr lvl="1" algn="l" rtl="0">
              <a:lnSpc>
                <a:spcPct val="200000"/>
              </a:lnSpc>
            </a:pPr>
            <a:r>
              <a:rPr lang="en-US" sz="2400" dirty="0">
                <a:solidFill>
                  <a:srgbClr val="002060"/>
                </a:solidFill>
                <a:cs typeface="Assistant" pitchFamily="2" charset="-79"/>
              </a:rPr>
              <a:t>Creating the local modules for each test</a:t>
            </a:r>
          </a:p>
          <a:p>
            <a:pPr lvl="1" algn="l" rtl="0">
              <a:lnSpc>
                <a:spcPct val="200000"/>
              </a:lnSpc>
            </a:pPr>
            <a:r>
              <a:rPr lang="en-US" sz="2400" dirty="0">
                <a:solidFill>
                  <a:srgbClr val="002060"/>
                </a:solidFill>
                <a:cs typeface="Assistant" pitchFamily="2" charset="-79"/>
              </a:rPr>
              <a:t>Checking if re-planning is needed and run the offline planer</a:t>
            </a:r>
            <a:br>
              <a:rPr lang="en-US" sz="2400" dirty="0">
                <a:solidFill>
                  <a:srgbClr val="002060"/>
                </a:solidFill>
                <a:cs typeface="Assistant" pitchFamily="2" charset="-79"/>
              </a:rPr>
            </a:br>
            <a:endParaRPr lang="en-US" sz="2400" dirty="0">
              <a:solidFill>
                <a:srgbClr val="002060"/>
              </a:solidFill>
              <a:cs typeface="Assistant" pitchFamily="2" charset="-79"/>
            </a:endParaRPr>
          </a:p>
        </p:txBody>
      </p:sp>
      <p:pic>
        <p:nvPicPr>
          <p:cNvPr id="3" name="תמונה 2">
            <a:extLst>
              <a:ext uri="{FF2B5EF4-FFF2-40B4-BE49-F238E27FC236}">
                <a16:creationId xmlns:a16="http://schemas.microsoft.com/office/drawing/2014/main" id="{94E90B1D-55DF-4103-B0D4-22D69B24AF35}"/>
              </a:ext>
            </a:extLst>
          </p:cNvPr>
          <p:cNvPicPr>
            <a:picLocks noChangeAspect="1"/>
          </p:cNvPicPr>
          <p:nvPr/>
        </p:nvPicPr>
        <p:blipFill>
          <a:blip r:embed="rId3"/>
          <a:stretch>
            <a:fillRect/>
          </a:stretch>
        </p:blipFill>
        <p:spPr>
          <a:xfrm>
            <a:off x="8424505" y="252375"/>
            <a:ext cx="3122453" cy="1458950"/>
          </a:xfrm>
          <a:prstGeom prst="rect">
            <a:avLst/>
          </a:prstGeom>
        </p:spPr>
      </p:pic>
    </p:spTree>
    <p:extLst>
      <p:ext uri="{BB962C8B-B14F-4D97-AF65-F5344CB8AC3E}">
        <p14:creationId xmlns:p14="http://schemas.microsoft.com/office/powerpoint/2010/main" val="24628177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AFB3DFCD-A03D-46A7-AB51-38A6F46D5C71}"/>
              </a:ext>
            </a:extLst>
          </p:cNvPr>
          <p:cNvPicPr>
            <a:picLocks noChangeAspect="1"/>
          </p:cNvPicPr>
          <p:nvPr/>
        </p:nvPicPr>
        <p:blipFill>
          <a:blip r:embed="rId3"/>
          <a:stretch>
            <a:fillRect/>
          </a:stretch>
        </p:blipFill>
        <p:spPr>
          <a:xfrm>
            <a:off x="669704" y="1775749"/>
            <a:ext cx="8668535" cy="4139226"/>
          </a:xfrm>
          <a:prstGeom prst="rect">
            <a:avLst/>
          </a:prstGeom>
        </p:spPr>
      </p:pic>
      <p:sp>
        <p:nvSpPr>
          <p:cNvPr id="6" name="כותרת 1">
            <a:extLst>
              <a:ext uri="{FF2B5EF4-FFF2-40B4-BE49-F238E27FC236}">
                <a16:creationId xmlns:a16="http://schemas.microsoft.com/office/drawing/2014/main" id="{5E190FE8-EEA1-4E12-891A-3E5DA94A1805}"/>
              </a:ext>
            </a:extLst>
          </p:cNvPr>
          <p:cNvSpPr txBox="1">
            <a:spLocks/>
          </p:cNvSpPr>
          <p:nvPr/>
        </p:nvSpPr>
        <p:spPr>
          <a:xfrm>
            <a:off x="115186" y="619129"/>
            <a:ext cx="10515600" cy="939906"/>
          </a:xfrm>
          <a:prstGeom prst="rect">
            <a:avLst/>
          </a:prstGeom>
        </p:spPr>
        <p:txBody>
          <a:bodyPr vert="horz" lIns="91440" tIns="45720" rIns="91440" bIns="45720" rtlCol="0" anchor="t">
            <a:normAutofit/>
          </a:bodyPr>
          <a:lstStyle>
            <a:lvl1pPr algn="l" defTabSz="457200" rtl="1" eaLnBrk="1" latinLnBrk="0" hangingPunct="1">
              <a:spcBef>
                <a:spcPct val="0"/>
              </a:spcBef>
              <a:buNone/>
              <a:defRPr sz="3600" kern="1200">
                <a:solidFill>
                  <a:schemeClr val="accent1"/>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a:lstStyle>
          <a:p>
            <a:pPr algn="ctr"/>
            <a:r>
              <a:rPr lang="en-US" b="1" dirty="0">
                <a:solidFill>
                  <a:srgbClr val="002060"/>
                </a:solidFill>
              </a:rPr>
              <a:t>Program manager</a:t>
            </a:r>
            <a:endParaRPr lang="he-IL" b="1" dirty="0">
              <a:solidFill>
                <a:srgbClr val="002060"/>
              </a:solidFill>
            </a:endParaRPr>
          </a:p>
        </p:txBody>
      </p:sp>
    </p:spTree>
    <p:extLst>
      <p:ext uri="{BB962C8B-B14F-4D97-AF65-F5344CB8AC3E}">
        <p14:creationId xmlns:p14="http://schemas.microsoft.com/office/powerpoint/2010/main" val="25056200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A89DB29-573A-4FA8-BC7D-7A78F7A84C6B}"/>
              </a:ext>
            </a:extLst>
          </p:cNvPr>
          <p:cNvSpPr>
            <a:spLocks noGrp="1"/>
          </p:cNvSpPr>
          <p:nvPr>
            <p:ph type="title"/>
          </p:nvPr>
        </p:nvSpPr>
        <p:spPr>
          <a:xfrm>
            <a:off x="3368214" y="459271"/>
            <a:ext cx="5052369" cy="1035781"/>
          </a:xfrm>
        </p:spPr>
        <p:txBody>
          <a:bodyPr vert="horz" lIns="91440" tIns="45720" rIns="91440" bIns="45720" rtlCol="0" anchor="ctr">
            <a:normAutofit/>
          </a:bodyPr>
          <a:lstStyle/>
          <a:p>
            <a:pPr algn="l" rtl="0"/>
            <a:r>
              <a:rPr lang="en-US" b="1" dirty="0">
                <a:solidFill>
                  <a:srgbClr val="002060"/>
                </a:solidFill>
              </a:rPr>
              <a:t>Controller module</a:t>
            </a:r>
          </a:p>
        </p:txBody>
      </p:sp>
      <p:sp>
        <p:nvSpPr>
          <p:cNvPr id="6" name="מציין מיקום טקסט 5">
            <a:extLst>
              <a:ext uri="{FF2B5EF4-FFF2-40B4-BE49-F238E27FC236}">
                <a16:creationId xmlns:a16="http://schemas.microsoft.com/office/drawing/2014/main" id="{C778DE2C-6334-43CB-A106-325E2994739F}"/>
              </a:ext>
            </a:extLst>
          </p:cNvPr>
          <p:cNvSpPr>
            <a:spLocks noGrp="1"/>
          </p:cNvSpPr>
          <p:nvPr>
            <p:ph type="body" idx="4294967295"/>
          </p:nvPr>
        </p:nvSpPr>
        <p:spPr>
          <a:xfrm>
            <a:off x="595423" y="1589881"/>
            <a:ext cx="4992688" cy="3678238"/>
          </a:xfrm>
        </p:spPr>
        <p:txBody>
          <a:bodyPr vert="horz" lIns="91440" tIns="45720" rIns="91440" bIns="45720" rtlCol="0" anchor="ctr">
            <a:normAutofit/>
          </a:bodyPr>
          <a:lstStyle/>
          <a:p>
            <a:pPr marL="342900" algn="l" rtl="0">
              <a:lnSpc>
                <a:spcPct val="150000"/>
              </a:lnSpc>
            </a:pPr>
            <a:r>
              <a:rPr lang="en-US" sz="2400" dirty="0">
                <a:solidFill>
                  <a:srgbClr val="002060"/>
                </a:solidFill>
                <a:cs typeface="Assistant" pitchFamily="2" charset="-79"/>
              </a:rPr>
              <a:t>Graph, Heap (Priority Queue)</a:t>
            </a:r>
          </a:p>
          <a:p>
            <a:pPr marL="342900" algn="l" rtl="0">
              <a:lnSpc>
                <a:spcPct val="150000"/>
              </a:lnSpc>
            </a:pPr>
            <a:r>
              <a:rPr lang="en-US" sz="2400" dirty="0">
                <a:solidFill>
                  <a:srgbClr val="002060"/>
                </a:solidFill>
                <a:cs typeface="Assistant" pitchFamily="2" charset="-79"/>
              </a:rPr>
              <a:t>Holds ref to: Clock, Events</a:t>
            </a:r>
          </a:p>
          <a:p>
            <a:pPr marL="342900" algn="l" rtl="0">
              <a:lnSpc>
                <a:spcPct val="150000"/>
              </a:lnSpc>
            </a:pPr>
            <a:r>
              <a:rPr lang="en-US" sz="2400" dirty="0">
                <a:solidFill>
                  <a:srgbClr val="002060"/>
                </a:solidFill>
                <a:cs typeface="Assistant" pitchFamily="2" charset="-79"/>
              </a:rPr>
              <a:t>Subscriber: Interrupt</a:t>
            </a:r>
          </a:p>
          <a:p>
            <a:pPr marL="0" indent="0" algn="l" rtl="0">
              <a:buNone/>
            </a:pPr>
            <a:endParaRPr lang="en-US" sz="1800" dirty="0"/>
          </a:p>
        </p:txBody>
      </p:sp>
      <p:pic>
        <p:nvPicPr>
          <p:cNvPr id="4" name="תמונה 3">
            <a:extLst>
              <a:ext uri="{FF2B5EF4-FFF2-40B4-BE49-F238E27FC236}">
                <a16:creationId xmlns:a16="http://schemas.microsoft.com/office/drawing/2014/main" id="{1DDB9F7A-21D6-47A8-B3A8-57DF1DB3A113}"/>
              </a:ext>
            </a:extLst>
          </p:cNvPr>
          <p:cNvPicPr>
            <a:picLocks noChangeAspect="1"/>
          </p:cNvPicPr>
          <p:nvPr/>
        </p:nvPicPr>
        <p:blipFill>
          <a:blip r:embed="rId3"/>
          <a:stretch>
            <a:fillRect/>
          </a:stretch>
        </p:blipFill>
        <p:spPr>
          <a:xfrm>
            <a:off x="6096000" y="2401967"/>
            <a:ext cx="3372321" cy="3096057"/>
          </a:xfrm>
          <a:prstGeom prst="rect">
            <a:avLst/>
          </a:prstGeom>
        </p:spPr>
      </p:pic>
      <p:pic>
        <p:nvPicPr>
          <p:cNvPr id="5" name="תמונה 4">
            <a:extLst>
              <a:ext uri="{FF2B5EF4-FFF2-40B4-BE49-F238E27FC236}">
                <a16:creationId xmlns:a16="http://schemas.microsoft.com/office/drawing/2014/main" id="{569A0449-715E-458F-AABF-4FE64630B542}"/>
              </a:ext>
            </a:extLst>
          </p:cNvPr>
          <p:cNvPicPr>
            <a:picLocks noChangeAspect="1"/>
          </p:cNvPicPr>
          <p:nvPr/>
        </p:nvPicPr>
        <p:blipFill>
          <a:blip r:embed="rId4"/>
          <a:stretch>
            <a:fillRect/>
          </a:stretch>
        </p:blipFill>
        <p:spPr>
          <a:xfrm>
            <a:off x="8424505" y="252375"/>
            <a:ext cx="3122453" cy="1458950"/>
          </a:xfrm>
          <a:prstGeom prst="rect">
            <a:avLst/>
          </a:prstGeom>
        </p:spPr>
      </p:pic>
    </p:spTree>
    <p:extLst>
      <p:ext uri="{BB962C8B-B14F-4D97-AF65-F5344CB8AC3E}">
        <p14:creationId xmlns:p14="http://schemas.microsoft.com/office/powerpoint/2010/main" val="38213089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A89DB29-573A-4FA8-BC7D-7A78F7A84C6B}"/>
              </a:ext>
            </a:extLst>
          </p:cNvPr>
          <p:cNvSpPr>
            <a:spLocks noGrp="1"/>
          </p:cNvSpPr>
          <p:nvPr>
            <p:ph type="title"/>
          </p:nvPr>
        </p:nvSpPr>
        <p:spPr>
          <a:xfrm>
            <a:off x="288967" y="503340"/>
            <a:ext cx="10515600" cy="1275126"/>
          </a:xfrm>
        </p:spPr>
        <p:txBody>
          <a:bodyPr>
            <a:normAutofit/>
          </a:bodyPr>
          <a:lstStyle/>
          <a:p>
            <a:pPr algn="ctr"/>
            <a:r>
              <a:rPr lang="en-US" b="1" dirty="0">
                <a:solidFill>
                  <a:srgbClr val="002060"/>
                </a:solidFill>
              </a:rPr>
              <a:t>Controller module</a:t>
            </a:r>
            <a:br>
              <a:rPr lang="en-US" sz="4400" b="1" dirty="0">
                <a:solidFill>
                  <a:srgbClr val="002060"/>
                </a:solidFill>
                <a:latin typeface="Calibri Light" panose="020F0302020204030204" pitchFamily="34" charset="0"/>
                <a:cs typeface="Calibri Light" panose="020F0302020204030204" pitchFamily="34" charset="0"/>
              </a:rPr>
            </a:br>
            <a:r>
              <a:rPr lang="en-US" sz="1800" b="1" dirty="0">
                <a:solidFill>
                  <a:srgbClr val="002060"/>
                </a:solidFill>
              </a:rPr>
              <a:t>STN Graph</a:t>
            </a:r>
            <a:endParaRPr lang="he-IL" b="1" dirty="0">
              <a:solidFill>
                <a:srgbClr val="002060"/>
              </a:solidFill>
            </a:endParaRPr>
          </a:p>
        </p:txBody>
      </p:sp>
      <p:pic>
        <p:nvPicPr>
          <p:cNvPr id="7" name="תמונה 6">
            <a:extLst>
              <a:ext uri="{FF2B5EF4-FFF2-40B4-BE49-F238E27FC236}">
                <a16:creationId xmlns:a16="http://schemas.microsoft.com/office/drawing/2014/main" id="{4BF73F97-61E5-4DC8-93E0-594AD9AA5996}"/>
              </a:ext>
            </a:extLst>
          </p:cNvPr>
          <p:cNvPicPr>
            <a:picLocks noChangeAspect="1"/>
          </p:cNvPicPr>
          <p:nvPr/>
        </p:nvPicPr>
        <p:blipFill>
          <a:blip r:embed="rId3"/>
          <a:stretch>
            <a:fillRect/>
          </a:stretch>
        </p:blipFill>
        <p:spPr>
          <a:xfrm>
            <a:off x="8431398" y="503340"/>
            <a:ext cx="3252602" cy="6083741"/>
          </a:xfrm>
          <a:prstGeom prst="rect">
            <a:avLst/>
          </a:prstGeom>
        </p:spPr>
      </p:pic>
      <p:pic>
        <p:nvPicPr>
          <p:cNvPr id="10" name="תמונה 9">
            <a:extLst>
              <a:ext uri="{FF2B5EF4-FFF2-40B4-BE49-F238E27FC236}">
                <a16:creationId xmlns:a16="http://schemas.microsoft.com/office/drawing/2014/main" id="{1A849AD6-89E8-490C-866F-9D174F1505A6}"/>
              </a:ext>
            </a:extLst>
          </p:cNvPr>
          <p:cNvPicPr>
            <a:picLocks noChangeAspect="1"/>
          </p:cNvPicPr>
          <p:nvPr/>
        </p:nvPicPr>
        <p:blipFill>
          <a:blip r:embed="rId4"/>
          <a:stretch>
            <a:fillRect/>
          </a:stretch>
        </p:blipFill>
        <p:spPr>
          <a:xfrm>
            <a:off x="288967" y="2133133"/>
            <a:ext cx="7160048" cy="2946401"/>
          </a:xfrm>
          <a:prstGeom prst="rect">
            <a:avLst/>
          </a:prstGeom>
        </p:spPr>
      </p:pic>
      <p:sp>
        <p:nvSpPr>
          <p:cNvPr id="11" name="חץ: ימינה 10">
            <a:extLst>
              <a:ext uri="{FF2B5EF4-FFF2-40B4-BE49-F238E27FC236}">
                <a16:creationId xmlns:a16="http://schemas.microsoft.com/office/drawing/2014/main" id="{C334260E-DA54-434B-8FAF-7611FF624F82}"/>
              </a:ext>
            </a:extLst>
          </p:cNvPr>
          <p:cNvSpPr/>
          <p:nvPr/>
        </p:nvSpPr>
        <p:spPr>
          <a:xfrm>
            <a:off x="7616474" y="3225334"/>
            <a:ext cx="1066800" cy="381000"/>
          </a:xfrm>
          <a:prstGeom prst="rightArrow">
            <a:avLst/>
          </a:prstGeom>
          <a:solidFill>
            <a:schemeClr val="bg1"/>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21789695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A89DB29-573A-4FA8-BC7D-7A78F7A84C6B}"/>
              </a:ext>
            </a:extLst>
          </p:cNvPr>
          <p:cNvSpPr>
            <a:spLocks noGrp="1"/>
          </p:cNvSpPr>
          <p:nvPr>
            <p:ph type="title"/>
          </p:nvPr>
        </p:nvSpPr>
        <p:spPr>
          <a:xfrm>
            <a:off x="362173" y="535238"/>
            <a:ext cx="10515600" cy="1275126"/>
          </a:xfrm>
        </p:spPr>
        <p:txBody>
          <a:bodyPr>
            <a:normAutofit/>
          </a:bodyPr>
          <a:lstStyle/>
          <a:p>
            <a:pPr algn="ctr"/>
            <a:r>
              <a:rPr lang="en-US" b="1" dirty="0">
                <a:solidFill>
                  <a:srgbClr val="002060"/>
                </a:solidFill>
              </a:rPr>
              <a:t>Controller module</a:t>
            </a:r>
            <a:br>
              <a:rPr lang="en-US" sz="4400" b="1" dirty="0">
                <a:solidFill>
                  <a:srgbClr val="002060"/>
                </a:solidFill>
                <a:latin typeface="Calibri Light" panose="020F0302020204030204" pitchFamily="34" charset="0"/>
                <a:cs typeface="Calibri Light" panose="020F0302020204030204" pitchFamily="34" charset="0"/>
              </a:rPr>
            </a:br>
            <a:r>
              <a:rPr lang="en-US" sz="1800" b="1" dirty="0">
                <a:solidFill>
                  <a:srgbClr val="002060"/>
                </a:solidFill>
              </a:rPr>
              <a:t>Heap</a:t>
            </a:r>
            <a:endParaRPr lang="he-IL" b="1" dirty="0">
              <a:solidFill>
                <a:srgbClr val="002060"/>
              </a:solidFill>
            </a:endParaRPr>
          </a:p>
        </p:txBody>
      </p:sp>
      <p:pic>
        <p:nvPicPr>
          <p:cNvPr id="5" name="תמונה 4">
            <a:extLst>
              <a:ext uri="{FF2B5EF4-FFF2-40B4-BE49-F238E27FC236}">
                <a16:creationId xmlns:a16="http://schemas.microsoft.com/office/drawing/2014/main" id="{B9478FEA-5C89-480A-921A-7ECE57BD76FB}"/>
              </a:ext>
            </a:extLst>
          </p:cNvPr>
          <p:cNvPicPr>
            <a:picLocks noChangeAspect="1"/>
          </p:cNvPicPr>
          <p:nvPr/>
        </p:nvPicPr>
        <p:blipFill>
          <a:blip r:embed="rId3"/>
          <a:stretch>
            <a:fillRect/>
          </a:stretch>
        </p:blipFill>
        <p:spPr>
          <a:xfrm>
            <a:off x="521662" y="2239177"/>
            <a:ext cx="9282016" cy="2808460"/>
          </a:xfrm>
          <a:prstGeom prst="rect">
            <a:avLst/>
          </a:prstGeom>
        </p:spPr>
      </p:pic>
    </p:spTree>
    <p:extLst>
      <p:ext uri="{BB962C8B-B14F-4D97-AF65-F5344CB8AC3E}">
        <p14:creationId xmlns:p14="http://schemas.microsoft.com/office/powerpoint/2010/main" val="41325178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A89DB29-573A-4FA8-BC7D-7A78F7A84C6B}"/>
              </a:ext>
            </a:extLst>
          </p:cNvPr>
          <p:cNvSpPr>
            <a:spLocks noGrp="1"/>
          </p:cNvSpPr>
          <p:nvPr>
            <p:ph type="title"/>
          </p:nvPr>
        </p:nvSpPr>
        <p:spPr>
          <a:xfrm>
            <a:off x="868720" y="630865"/>
            <a:ext cx="8596668" cy="1320800"/>
          </a:xfrm>
        </p:spPr>
        <p:txBody>
          <a:bodyPr>
            <a:normAutofit/>
          </a:bodyPr>
          <a:lstStyle/>
          <a:p>
            <a:pPr algn="ctr" rtl="0"/>
            <a:r>
              <a:rPr lang="en-US" b="1" dirty="0">
                <a:solidFill>
                  <a:srgbClr val="002060"/>
                </a:solidFill>
              </a:rPr>
              <a:t>Simulator module</a:t>
            </a:r>
            <a:endParaRPr lang="he-IL" b="1" dirty="0">
              <a:solidFill>
                <a:srgbClr val="002060"/>
              </a:solidFill>
            </a:endParaRPr>
          </a:p>
        </p:txBody>
      </p:sp>
      <p:pic>
        <p:nvPicPr>
          <p:cNvPr id="5" name="תמונה 4">
            <a:extLst>
              <a:ext uri="{FF2B5EF4-FFF2-40B4-BE49-F238E27FC236}">
                <a16:creationId xmlns:a16="http://schemas.microsoft.com/office/drawing/2014/main" id="{773312C2-6014-465A-BB66-E0709BAF55F3}"/>
              </a:ext>
            </a:extLst>
          </p:cNvPr>
          <p:cNvPicPr>
            <a:picLocks noChangeAspect="1"/>
          </p:cNvPicPr>
          <p:nvPr/>
        </p:nvPicPr>
        <p:blipFill>
          <a:blip r:embed="rId3"/>
          <a:stretch>
            <a:fillRect/>
          </a:stretch>
        </p:blipFill>
        <p:spPr>
          <a:xfrm>
            <a:off x="6375194" y="2573102"/>
            <a:ext cx="2972215" cy="2838846"/>
          </a:xfrm>
          <a:prstGeom prst="rect">
            <a:avLst/>
          </a:prstGeom>
        </p:spPr>
      </p:pic>
      <p:sp>
        <p:nvSpPr>
          <p:cNvPr id="7" name="מציין מיקום טקסט 5">
            <a:extLst>
              <a:ext uri="{FF2B5EF4-FFF2-40B4-BE49-F238E27FC236}">
                <a16:creationId xmlns:a16="http://schemas.microsoft.com/office/drawing/2014/main" id="{EFC611DE-0550-4F7D-9A69-5AA9C586B924}"/>
              </a:ext>
            </a:extLst>
          </p:cNvPr>
          <p:cNvSpPr txBox="1">
            <a:spLocks/>
          </p:cNvSpPr>
          <p:nvPr/>
        </p:nvSpPr>
        <p:spPr>
          <a:xfrm>
            <a:off x="733646" y="1446655"/>
            <a:ext cx="4992688" cy="3678238"/>
          </a:xfrm>
          <a:prstGeom prst="rect">
            <a:avLst/>
          </a:prstGeom>
        </p:spPr>
        <p:txBody>
          <a:bodyPr vert="horz" lIns="91440" tIns="45720" rIns="91440" bIns="45720" rtlCol="0" anchor="ctr">
            <a:normAutofit/>
          </a:bodyPr>
          <a:lst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l" rtl="0">
              <a:lnSpc>
                <a:spcPct val="150000"/>
              </a:lnSpc>
            </a:pPr>
            <a:r>
              <a:rPr lang="en-US" sz="2400" dirty="0">
                <a:solidFill>
                  <a:srgbClr val="002060"/>
                </a:solidFill>
                <a:cs typeface="Assistant" pitchFamily="2" charset="-79"/>
              </a:rPr>
              <a:t>Heap (Priority Queue)</a:t>
            </a:r>
          </a:p>
          <a:p>
            <a:pPr algn="l" rtl="0">
              <a:lnSpc>
                <a:spcPct val="150000"/>
              </a:lnSpc>
            </a:pPr>
            <a:r>
              <a:rPr lang="en-US" sz="2400" dirty="0">
                <a:solidFill>
                  <a:srgbClr val="002060"/>
                </a:solidFill>
                <a:cs typeface="Assistant" pitchFamily="2" charset="-79"/>
              </a:rPr>
              <a:t>Holds ref to: Clock, Events</a:t>
            </a:r>
          </a:p>
          <a:p>
            <a:pPr algn="l" rtl="0">
              <a:lnSpc>
                <a:spcPct val="150000"/>
              </a:lnSpc>
            </a:pPr>
            <a:r>
              <a:rPr lang="en-US" sz="2400" dirty="0">
                <a:solidFill>
                  <a:srgbClr val="002060"/>
                </a:solidFill>
                <a:cs typeface="Assistant" pitchFamily="2" charset="-79"/>
              </a:rPr>
              <a:t>Subscriber: State</a:t>
            </a:r>
          </a:p>
          <a:p>
            <a:pPr marL="0" indent="0" algn="l" rtl="0">
              <a:buFont typeface="Wingdings 3" charset="2"/>
              <a:buNone/>
            </a:pPr>
            <a:endParaRPr lang="en-US" dirty="0"/>
          </a:p>
        </p:txBody>
      </p:sp>
      <p:pic>
        <p:nvPicPr>
          <p:cNvPr id="6" name="תמונה 5">
            <a:extLst>
              <a:ext uri="{FF2B5EF4-FFF2-40B4-BE49-F238E27FC236}">
                <a16:creationId xmlns:a16="http://schemas.microsoft.com/office/drawing/2014/main" id="{A3BA087E-ADEF-4805-8E5D-B23B846DC9D9}"/>
              </a:ext>
            </a:extLst>
          </p:cNvPr>
          <p:cNvPicPr>
            <a:picLocks noChangeAspect="1"/>
          </p:cNvPicPr>
          <p:nvPr/>
        </p:nvPicPr>
        <p:blipFill>
          <a:blip r:embed="rId4"/>
          <a:stretch>
            <a:fillRect/>
          </a:stretch>
        </p:blipFill>
        <p:spPr>
          <a:xfrm>
            <a:off x="8424505" y="252375"/>
            <a:ext cx="3122453" cy="1458950"/>
          </a:xfrm>
          <a:prstGeom prst="rect">
            <a:avLst/>
          </a:prstGeom>
        </p:spPr>
      </p:pic>
    </p:spTree>
    <p:extLst>
      <p:ext uri="{BB962C8B-B14F-4D97-AF65-F5344CB8AC3E}">
        <p14:creationId xmlns:p14="http://schemas.microsoft.com/office/powerpoint/2010/main" val="27428537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תמונה 9">
            <a:extLst>
              <a:ext uri="{FF2B5EF4-FFF2-40B4-BE49-F238E27FC236}">
                <a16:creationId xmlns:a16="http://schemas.microsoft.com/office/drawing/2014/main" id="{03B829BA-171A-40F4-BD93-7B8EDCD62670}"/>
              </a:ext>
            </a:extLst>
          </p:cNvPr>
          <p:cNvPicPr>
            <a:picLocks noChangeAspect="1"/>
          </p:cNvPicPr>
          <p:nvPr/>
        </p:nvPicPr>
        <p:blipFill>
          <a:blip r:embed="rId3"/>
          <a:stretch>
            <a:fillRect/>
          </a:stretch>
        </p:blipFill>
        <p:spPr>
          <a:xfrm>
            <a:off x="2107452" y="2221996"/>
            <a:ext cx="7143600" cy="3559044"/>
          </a:xfrm>
          <a:prstGeom prst="rect">
            <a:avLst/>
          </a:prstGeom>
        </p:spPr>
      </p:pic>
      <p:sp>
        <p:nvSpPr>
          <p:cNvPr id="4" name="כותרת 1">
            <a:extLst>
              <a:ext uri="{FF2B5EF4-FFF2-40B4-BE49-F238E27FC236}">
                <a16:creationId xmlns:a16="http://schemas.microsoft.com/office/drawing/2014/main" id="{7E307467-3123-4C14-8A0A-A7BB03A6343D}"/>
              </a:ext>
            </a:extLst>
          </p:cNvPr>
          <p:cNvSpPr txBox="1">
            <a:spLocks/>
          </p:cNvSpPr>
          <p:nvPr/>
        </p:nvSpPr>
        <p:spPr>
          <a:xfrm>
            <a:off x="1049473" y="553022"/>
            <a:ext cx="8596668" cy="1320800"/>
          </a:xfrm>
          <a:prstGeom prst="rect">
            <a:avLst/>
          </a:prstGeom>
        </p:spPr>
        <p:txBody>
          <a:bodyPr vert="horz" lIns="91440" tIns="45720" rIns="91440" bIns="45720" rtlCol="0" anchor="t">
            <a:normAutofit/>
          </a:bodyPr>
          <a:lstStyle>
            <a:lvl1pPr algn="l" defTabSz="457200" rtl="1" eaLnBrk="1" latinLnBrk="0" hangingPunct="1">
              <a:spcBef>
                <a:spcPct val="0"/>
              </a:spcBef>
              <a:buNone/>
              <a:defRPr sz="3600" kern="1200">
                <a:solidFill>
                  <a:schemeClr val="accent1"/>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a:lstStyle>
          <a:p>
            <a:pPr algn="ctr" rtl="0"/>
            <a:r>
              <a:rPr lang="en-US" b="1" dirty="0">
                <a:solidFill>
                  <a:srgbClr val="002060"/>
                </a:solidFill>
              </a:rPr>
              <a:t>Simulator module</a:t>
            </a:r>
          </a:p>
          <a:p>
            <a:pPr algn="ctr" rtl="0"/>
            <a:r>
              <a:rPr lang="en-US" sz="1800" b="1" dirty="0">
                <a:solidFill>
                  <a:srgbClr val="002060"/>
                </a:solidFill>
              </a:rPr>
              <a:t>Heap</a:t>
            </a:r>
            <a:endParaRPr lang="he-IL" b="1" dirty="0">
              <a:solidFill>
                <a:srgbClr val="002060"/>
              </a:solidFill>
            </a:endParaRPr>
          </a:p>
        </p:txBody>
      </p:sp>
    </p:spTree>
    <p:extLst>
      <p:ext uri="{BB962C8B-B14F-4D97-AF65-F5344CB8AC3E}">
        <p14:creationId xmlns:p14="http://schemas.microsoft.com/office/powerpoint/2010/main" val="37118471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A89DB29-573A-4FA8-BC7D-7A78F7A84C6B}"/>
              </a:ext>
            </a:extLst>
          </p:cNvPr>
          <p:cNvSpPr>
            <a:spLocks noGrp="1"/>
          </p:cNvSpPr>
          <p:nvPr>
            <p:ph type="title"/>
          </p:nvPr>
        </p:nvSpPr>
        <p:spPr>
          <a:xfrm>
            <a:off x="836822" y="396295"/>
            <a:ext cx="8596668" cy="1320800"/>
          </a:xfrm>
        </p:spPr>
        <p:txBody>
          <a:bodyPr>
            <a:normAutofit/>
          </a:bodyPr>
          <a:lstStyle/>
          <a:p>
            <a:pPr algn="ctr"/>
            <a:r>
              <a:rPr lang="en-US" b="1" dirty="0">
                <a:solidFill>
                  <a:srgbClr val="002060"/>
                </a:solidFill>
                <a:cs typeface="Assistant" pitchFamily="2" charset="-79"/>
              </a:rPr>
              <a:t>Events module</a:t>
            </a:r>
            <a:endParaRPr lang="he-IL" b="1" dirty="0">
              <a:solidFill>
                <a:srgbClr val="002060"/>
              </a:solidFill>
              <a:cs typeface="Assistant" pitchFamily="2" charset="-79"/>
            </a:endParaRPr>
          </a:p>
        </p:txBody>
      </p:sp>
      <p:graphicFrame>
        <p:nvGraphicFramePr>
          <p:cNvPr id="10" name="טבלה 10">
            <a:extLst>
              <a:ext uri="{FF2B5EF4-FFF2-40B4-BE49-F238E27FC236}">
                <a16:creationId xmlns:a16="http://schemas.microsoft.com/office/drawing/2014/main" id="{D3603D99-57FB-42A2-BB5D-CD76A2B0AE32}"/>
              </a:ext>
            </a:extLst>
          </p:cNvPr>
          <p:cNvGraphicFramePr>
            <a:graphicFrameLocks noGrp="1"/>
          </p:cNvGraphicFramePr>
          <p:nvPr>
            <p:extLst>
              <p:ext uri="{D42A27DB-BD31-4B8C-83A1-F6EECF244321}">
                <p14:modId xmlns:p14="http://schemas.microsoft.com/office/powerpoint/2010/main" val="485810250"/>
              </p:ext>
            </p:extLst>
          </p:nvPr>
        </p:nvGraphicFramePr>
        <p:xfrm>
          <a:off x="4516792" y="1270000"/>
          <a:ext cx="3588489" cy="5191705"/>
        </p:xfrm>
        <a:graphic>
          <a:graphicData uri="http://schemas.openxmlformats.org/drawingml/2006/table">
            <a:tbl>
              <a:tblPr rtl="1" firstRow="1" bandRow="1">
                <a:tableStyleId>{5C22544A-7EE6-4342-B048-85BDC9FD1C3A}</a:tableStyleId>
              </a:tblPr>
              <a:tblGrid>
                <a:gridCol w="2682719">
                  <a:extLst>
                    <a:ext uri="{9D8B030D-6E8A-4147-A177-3AD203B41FA5}">
                      <a16:colId xmlns:a16="http://schemas.microsoft.com/office/drawing/2014/main" val="515667378"/>
                    </a:ext>
                  </a:extLst>
                </a:gridCol>
                <a:gridCol w="905770">
                  <a:extLst>
                    <a:ext uri="{9D8B030D-6E8A-4147-A177-3AD203B41FA5}">
                      <a16:colId xmlns:a16="http://schemas.microsoft.com/office/drawing/2014/main" val="3599395099"/>
                    </a:ext>
                  </a:extLst>
                </a:gridCol>
              </a:tblGrid>
              <a:tr h="197654">
                <a:tc>
                  <a:txBody>
                    <a:bodyPr/>
                    <a:lstStyle/>
                    <a:p>
                      <a:pPr marL="0" indent="0" algn="l" rtl="0">
                        <a:buFontTx/>
                        <a:buNone/>
                      </a:pPr>
                      <a:r>
                        <a:rPr lang="en-US" sz="1200" b="0" kern="1200" dirty="0">
                          <a:solidFill>
                            <a:schemeClr val="tx1"/>
                          </a:solidFill>
                          <a:latin typeface="+mn-lt"/>
                          <a:ea typeface="+mn-ea"/>
                          <a:cs typeface="+mn-cs"/>
                        </a:rPr>
                        <a:t>Controller sent action to simulator</a:t>
                      </a:r>
                    </a:p>
                    <a:p>
                      <a:pPr marL="285750" indent="-285750" algn="l" rtl="0">
                        <a:buFontTx/>
                        <a:buChar char="-"/>
                      </a:pPr>
                      <a:r>
                        <a:rPr lang="en-US" sz="1200" b="0" kern="1200" dirty="0">
                          <a:solidFill>
                            <a:schemeClr val="tx1"/>
                          </a:solidFill>
                          <a:latin typeface="+mn-lt"/>
                          <a:ea typeface="+mn-ea"/>
                          <a:cs typeface="+mn-cs"/>
                        </a:rPr>
                        <a:t>List</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dirty="0" err="1">
                          <a:solidFill>
                            <a:schemeClr val="tx1"/>
                          </a:solidFill>
                          <a:latin typeface="+mn-lt"/>
                        </a:rPr>
                        <a:t>sa</a:t>
                      </a:r>
                      <a:endParaRPr lang="he-IL" sz="1600" b="1"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98598510"/>
                  </a:ext>
                </a:extLst>
              </a:tr>
              <a:tr h="526277">
                <a:tc>
                  <a:txBody>
                    <a:bodyPr/>
                    <a:lstStyle/>
                    <a:p>
                      <a:pPr marL="0" indent="0" algn="l" rtl="0">
                        <a:buFontTx/>
                        <a:buNone/>
                      </a:pPr>
                      <a:r>
                        <a:rPr lang="en-US" sz="1200" dirty="0">
                          <a:solidFill>
                            <a:schemeClr val="tx1"/>
                          </a:solidFill>
                        </a:rPr>
                        <a:t>Clock event, no action</a:t>
                      </a:r>
                    </a:p>
                    <a:p>
                      <a:pPr marL="285750" indent="-285750" algn="l" rtl="0">
                        <a:buFontTx/>
                        <a:buChar char="-"/>
                      </a:pPr>
                      <a:r>
                        <a:rPr lang="en-US" sz="1200" dirty="0">
                          <a:solidFill>
                            <a:schemeClr val="tx1"/>
                          </a:solidFill>
                        </a:rPr>
                        <a:t>Boolean</a:t>
                      </a:r>
                      <a:endParaRPr lang="he-IL" sz="12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dirty="0" err="1">
                          <a:solidFill>
                            <a:schemeClr val="tx1"/>
                          </a:solidFill>
                          <a:latin typeface="+mn-lt"/>
                        </a:rPr>
                        <a:t>cena</a:t>
                      </a:r>
                      <a:endParaRPr lang="he-IL" sz="1600" b="1"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03304542"/>
                  </a:ext>
                </a:extLst>
              </a:tr>
              <a:tr h="526277">
                <a:tc>
                  <a:txBody>
                    <a:bodyPr/>
                    <a:lstStyle/>
                    <a:p>
                      <a:pPr marL="0" indent="0" algn="l" rtl="0">
                        <a:buFontTx/>
                        <a:buNone/>
                      </a:pPr>
                      <a:r>
                        <a:rPr lang="en-US" sz="1200" dirty="0">
                          <a:solidFill>
                            <a:schemeClr val="tx1"/>
                          </a:solidFill>
                        </a:rPr>
                        <a:t>Simulator clock finished action</a:t>
                      </a:r>
                    </a:p>
                    <a:p>
                      <a:pPr marL="285750" indent="-285750" algn="l" rtl="0">
                        <a:buFontTx/>
                        <a:buChar char="-"/>
                      </a:pPr>
                      <a:r>
                        <a:rPr lang="en-US" sz="1200" dirty="0">
                          <a:solidFill>
                            <a:schemeClr val="tx1"/>
                          </a:solidFill>
                        </a:rPr>
                        <a:t>Boolean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dirty="0" err="1">
                          <a:solidFill>
                            <a:schemeClr val="tx1"/>
                          </a:solidFill>
                          <a:latin typeface="+mn-lt"/>
                        </a:rPr>
                        <a:t>cfa</a:t>
                      </a:r>
                      <a:endParaRPr lang="he-IL" sz="1600" b="1"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21027614"/>
                  </a:ext>
                </a:extLst>
              </a:tr>
              <a:tr h="526277">
                <a:tc>
                  <a:txBody>
                    <a:bodyPr/>
                    <a:lstStyle/>
                    <a:p>
                      <a:pPr marL="0" indent="0" algn="l" defTabSz="457200" rtl="0" eaLnBrk="1" latinLnBrk="0" hangingPunct="1">
                        <a:buFontTx/>
                        <a:buNone/>
                      </a:pPr>
                      <a:r>
                        <a:rPr lang="en-US" sz="1200" b="0" kern="1200" dirty="0">
                          <a:solidFill>
                            <a:schemeClr val="tx1"/>
                          </a:solidFill>
                          <a:latin typeface="+mn-lt"/>
                          <a:ea typeface="+mn-ea"/>
                          <a:cs typeface="+mn-cs"/>
                        </a:rPr>
                        <a:t>Simulator finished action</a:t>
                      </a:r>
                    </a:p>
                    <a:p>
                      <a:pPr marL="285750" indent="-285750" algn="l" defTabSz="457200" rtl="0" eaLnBrk="1" latinLnBrk="0" hangingPunct="1">
                        <a:buFontTx/>
                        <a:buChar char="-"/>
                      </a:pPr>
                      <a:r>
                        <a:rPr lang="en-US" sz="1200" b="0" kern="1200" dirty="0">
                          <a:solidFill>
                            <a:schemeClr val="tx1"/>
                          </a:solidFill>
                          <a:latin typeface="+mn-lt"/>
                          <a:ea typeface="+mn-ea"/>
                          <a:cs typeface="+mn-cs"/>
                        </a:rPr>
                        <a:t>List</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dirty="0">
                          <a:solidFill>
                            <a:schemeClr val="tx1"/>
                          </a:solidFill>
                          <a:latin typeface="+mn-lt"/>
                        </a:rPr>
                        <a:t>fa</a:t>
                      </a:r>
                      <a:endParaRPr lang="he-IL" sz="1600" b="1"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00256585"/>
                  </a:ext>
                </a:extLst>
              </a:tr>
              <a:tr h="526277">
                <a:tc>
                  <a:txBody>
                    <a:bodyPr/>
                    <a:lstStyle/>
                    <a:p>
                      <a:pPr marL="0" indent="0" algn="l" rtl="0">
                        <a:buFontTx/>
                        <a:buNone/>
                      </a:pPr>
                      <a:r>
                        <a:rPr lang="en-US" sz="1200" b="0" dirty="0">
                          <a:solidFill>
                            <a:schemeClr val="tx1"/>
                          </a:solidFill>
                        </a:rPr>
                        <a:t>Controller done</a:t>
                      </a:r>
                      <a:endParaRPr lang="en-US" sz="1200" dirty="0">
                        <a:solidFill>
                          <a:schemeClr val="tx1"/>
                        </a:solidFill>
                      </a:endParaRPr>
                    </a:p>
                    <a:p>
                      <a:pPr marL="285750" indent="-285750" algn="l" rtl="0">
                        <a:buFontTx/>
                        <a:buChar char="-"/>
                      </a:pPr>
                      <a:r>
                        <a:rPr lang="en-US" sz="1200" dirty="0">
                          <a:solidFill>
                            <a:schemeClr val="tx1"/>
                          </a:solidFill>
                        </a:rPr>
                        <a:t>Boolean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dirty="0">
                          <a:solidFill>
                            <a:schemeClr val="tx1"/>
                          </a:solidFill>
                          <a:latin typeface="+mn-lt"/>
                        </a:rPr>
                        <a:t>cd</a:t>
                      </a:r>
                      <a:endParaRPr lang="he-IL" sz="1600" b="1"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17390179"/>
                  </a:ext>
                </a:extLst>
              </a:tr>
              <a:tr h="526277">
                <a:tc>
                  <a:txBody>
                    <a:bodyPr/>
                    <a:lstStyle/>
                    <a:p>
                      <a:pPr marL="0" indent="0" algn="l" rtl="0">
                        <a:buFontTx/>
                        <a:buNone/>
                      </a:pPr>
                      <a:r>
                        <a:rPr lang="en-US" sz="1200" dirty="0">
                          <a:solidFill>
                            <a:schemeClr val="tx1"/>
                          </a:solidFill>
                        </a:rPr>
                        <a:t>Simulator</a:t>
                      </a:r>
                      <a:r>
                        <a:rPr lang="en-US" sz="1200" b="0" dirty="0">
                          <a:solidFill>
                            <a:schemeClr val="tx1"/>
                          </a:solidFill>
                        </a:rPr>
                        <a:t> done</a:t>
                      </a:r>
                      <a:endParaRPr lang="en-US" sz="1200" dirty="0">
                        <a:solidFill>
                          <a:schemeClr val="tx1"/>
                        </a:solidFill>
                      </a:endParaRPr>
                    </a:p>
                    <a:p>
                      <a:pPr marL="285750" indent="-285750" algn="l" rtl="0">
                        <a:buFontTx/>
                        <a:buChar char="-"/>
                      </a:pPr>
                      <a:r>
                        <a:rPr lang="en-US" sz="1200" dirty="0">
                          <a:solidFill>
                            <a:schemeClr val="tx1"/>
                          </a:solidFill>
                        </a:rPr>
                        <a:t>Boolean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dirty="0" err="1">
                          <a:solidFill>
                            <a:schemeClr val="tx1"/>
                          </a:solidFill>
                          <a:latin typeface="+mn-lt"/>
                        </a:rPr>
                        <a:t>sd</a:t>
                      </a:r>
                      <a:endParaRPr lang="he-IL" sz="1600" b="1"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31792460"/>
                  </a:ext>
                </a:extLst>
              </a:tr>
              <a:tr h="325790">
                <a:tc>
                  <a:txBody>
                    <a:bodyPr/>
                    <a:lstStyle/>
                    <a:p>
                      <a:pPr marL="0" indent="0" algn="l" rtl="0">
                        <a:buFontTx/>
                        <a:buNone/>
                      </a:pPr>
                      <a:r>
                        <a:rPr lang="en-US" sz="1200" dirty="0">
                          <a:solidFill>
                            <a:schemeClr val="tx1"/>
                          </a:solidFill>
                        </a:rPr>
                        <a:t>Random interrupt</a:t>
                      </a:r>
                    </a:p>
                    <a:p>
                      <a:pPr marL="285750" indent="-285750" algn="l" rtl="0">
                        <a:buFontTx/>
                        <a:buChar char="-"/>
                      </a:pPr>
                      <a:r>
                        <a:rPr lang="en-US" sz="1200" dirty="0">
                          <a:solidFill>
                            <a:schemeClr val="tx1"/>
                          </a:solidFill>
                        </a:rPr>
                        <a:t>Number / </a:t>
                      </a:r>
                      <a:r>
                        <a:rPr lang="en-US" sz="1200" dirty="0" err="1">
                          <a:solidFill>
                            <a:schemeClr val="tx1"/>
                          </a:solidFill>
                        </a:rPr>
                        <a:t>Bollean</a:t>
                      </a:r>
                      <a:endParaRPr lang="en-US" sz="12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dirty="0">
                          <a:solidFill>
                            <a:schemeClr val="tx1"/>
                          </a:solidFill>
                          <a:latin typeface="+mn-lt"/>
                        </a:rPr>
                        <a:t>rand</a:t>
                      </a:r>
                      <a:endParaRPr lang="he-IL" sz="1600" b="1"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00113381"/>
                  </a:ext>
                </a:extLst>
              </a:tr>
              <a:tr h="526871">
                <a:tc>
                  <a:txBody>
                    <a:bodyPr/>
                    <a:lstStyle/>
                    <a:p>
                      <a:pPr marL="0" indent="0" algn="l" rtl="0">
                        <a:buFontTx/>
                        <a:buNone/>
                      </a:pPr>
                      <a:r>
                        <a:rPr lang="en-US" sz="1200" dirty="0">
                          <a:solidFill>
                            <a:schemeClr val="tx1"/>
                          </a:solidFill>
                        </a:rPr>
                        <a:t>Replanning</a:t>
                      </a:r>
                    </a:p>
                    <a:p>
                      <a:pPr marL="285750" indent="-285750" algn="l" rtl="0">
                        <a:buFontTx/>
                        <a:buChar char="-"/>
                      </a:pPr>
                      <a:r>
                        <a:rPr lang="en-US" sz="1200" dirty="0">
                          <a:solidFill>
                            <a:schemeClr val="tx1"/>
                          </a:solidFill>
                        </a:rPr>
                        <a:t>False: no re-planning</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200" dirty="0">
                          <a:solidFill>
                            <a:schemeClr val="tx1"/>
                          </a:solidFill>
                        </a:rPr>
                        <a:t>Number: re-planning (version number)</a:t>
                      </a:r>
                      <a:endParaRPr lang="he-IL" sz="12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dirty="0" err="1">
                          <a:solidFill>
                            <a:schemeClr val="tx1"/>
                          </a:solidFill>
                          <a:latin typeface="+mn-lt"/>
                        </a:rPr>
                        <a:t>rp</a:t>
                      </a:r>
                      <a:endParaRPr lang="he-IL" sz="1600" b="1"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9288912"/>
                  </a:ext>
                </a:extLst>
              </a:tr>
              <a:tr h="325790">
                <a:tc>
                  <a:txBody>
                    <a:bodyPr/>
                    <a:lstStyle/>
                    <a:p>
                      <a:pPr marL="0" indent="0" algn="l" rtl="0">
                        <a:buFontTx/>
                        <a:buNone/>
                      </a:pPr>
                      <a:r>
                        <a:rPr lang="en-US" sz="1200" dirty="0">
                          <a:solidFill>
                            <a:schemeClr val="tx1"/>
                          </a:solidFill>
                        </a:rPr>
                        <a:t>Test done</a:t>
                      </a:r>
                    </a:p>
                    <a:p>
                      <a:pPr marL="285750" indent="-285750" algn="l" rtl="0">
                        <a:buFontTx/>
                        <a:buChar char="-"/>
                      </a:pPr>
                      <a:r>
                        <a:rPr lang="en-US" sz="1200" dirty="0">
                          <a:solidFill>
                            <a:schemeClr val="tx1"/>
                          </a:solidFill>
                        </a:rPr>
                        <a:t>True: test done</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200" dirty="0">
                          <a:solidFill>
                            <a:schemeClr val="tx1"/>
                          </a:solidFill>
                        </a:rPr>
                        <a:t>False: regular test</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200" dirty="0">
                          <a:solidFill>
                            <a:schemeClr val="tx1"/>
                          </a:solidFill>
                        </a:rPr>
                        <a:t>Number: re-planning</a:t>
                      </a:r>
                      <a:endParaRPr lang="he-IL" sz="12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dirty="0">
                          <a:solidFill>
                            <a:schemeClr val="tx1"/>
                          </a:solidFill>
                          <a:latin typeface="+mn-lt"/>
                        </a:rPr>
                        <a:t>test</a:t>
                      </a:r>
                      <a:endParaRPr lang="he-IL" sz="1600" b="1"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6690409"/>
                  </a:ext>
                </a:extLst>
              </a:tr>
            </a:tbl>
          </a:graphicData>
        </a:graphic>
      </p:graphicFrame>
      <p:sp>
        <p:nvSpPr>
          <p:cNvPr id="5" name="מציין מיקום טקסט 5">
            <a:extLst>
              <a:ext uri="{FF2B5EF4-FFF2-40B4-BE49-F238E27FC236}">
                <a16:creationId xmlns:a16="http://schemas.microsoft.com/office/drawing/2014/main" id="{A55725D5-17ED-4465-8031-34527923C414}"/>
              </a:ext>
            </a:extLst>
          </p:cNvPr>
          <p:cNvSpPr txBox="1">
            <a:spLocks/>
          </p:cNvSpPr>
          <p:nvPr/>
        </p:nvSpPr>
        <p:spPr>
          <a:xfrm>
            <a:off x="984048" y="2026733"/>
            <a:ext cx="4992688" cy="3678238"/>
          </a:xfrm>
          <a:prstGeom prst="rect">
            <a:avLst/>
          </a:prstGeom>
        </p:spPr>
        <p:txBody>
          <a:bodyPr vert="horz" lIns="91440" tIns="45720" rIns="91440" bIns="45720" rtlCol="0" anchor="ctr">
            <a:normAutofit lnSpcReduction="10000"/>
          </a:bodyPr>
          <a:lst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l" rtl="0">
              <a:lnSpc>
                <a:spcPct val="150000"/>
              </a:lnSpc>
            </a:pPr>
            <a:r>
              <a:rPr lang="en-US" sz="2400" dirty="0">
                <a:solidFill>
                  <a:srgbClr val="002060"/>
                </a:solidFill>
                <a:cs typeface="Assistant" pitchFamily="2" charset="-79"/>
              </a:rPr>
              <a:t>List</a:t>
            </a:r>
          </a:p>
          <a:p>
            <a:pPr algn="l" rtl="0">
              <a:lnSpc>
                <a:spcPct val="150000"/>
              </a:lnSpc>
            </a:pPr>
            <a:r>
              <a:rPr lang="en-US" sz="2400" dirty="0">
                <a:solidFill>
                  <a:srgbClr val="002060"/>
                </a:solidFill>
                <a:cs typeface="Assistant" pitchFamily="2" charset="-79"/>
              </a:rPr>
              <a:t>Subscriber:</a:t>
            </a:r>
          </a:p>
          <a:p>
            <a:pPr lvl="1" indent="-342900" algn="l" rtl="0">
              <a:buFont typeface="Courier New" panose="02070309020205020404" pitchFamily="49" charset="0"/>
              <a:buChar char="o"/>
            </a:pPr>
            <a:r>
              <a:rPr lang="en-US" sz="2400" dirty="0">
                <a:solidFill>
                  <a:srgbClr val="002060"/>
                </a:solidFill>
              </a:rPr>
              <a:t>Clock</a:t>
            </a:r>
          </a:p>
          <a:p>
            <a:pPr lvl="1" indent="-342900" algn="l" rtl="0">
              <a:buFont typeface="Courier New" panose="02070309020205020404" pitchFamily="49" charset="0"/>
              <a:buChar char="o"/>
            </a:pPr>
            <a:r>
              <a:rPr lang="en-US" sz="2400" dirty="0">
                <a:solidFill>
                  <a:srgbClr val="002060"/>
                </a:solidFill>
              </a:rPr>
              <a:t>Controller</a:t>
            </a:r>
          </a:p>
          <a:p>
            <a:pPr lvl="1" indent="-342900" algn="l" rtl="0">
              <a:buFont typeface="Courier New" panose="02070309020205020404" pitchFamily="49" charset="0"/>
              <a:buChar char="o"/>
            </a:pPr>
            <a:r>
              <a:rPr lang="en-US" sz="2400" dirty="0">
                <a:solidFill>
                  <a:srgbClr val="002060"/>
                </a:solidFill>
              </a:rPr>
              <a:t>Simulator</a:t>
            </a:r>
          </a:p>
          <a:p>
            <a:pPr lvl="1" indent="-342900" algn="l" rtl="0">
              <a:buFont typeface="Courier New" panose="02070309020205020404" pitchFamily="49" charset="0"/>
              <a:buChar char="o"/>
            </a:pPr>
            <a:r>
              <a:rPr lang="en-US" sz="2400" dirty="0">
                <a:solidFill>
                  <a:srgbClr val="002060"/>
                </a:solidFill>
              </a:rPr>
              <a:t>State</a:t>
            </a:r>
          </a:p>
          <a:p>
            <a:pPr lvl="1" indent="-342900" algn="l" rtl="0">
              <a:buFont typeface="Courier New" panose="02070309020205020404" pitchFamily="49" charset="0"/>
              <a:buChar char="o"/>
            </a:pPr>
            <a:r>
              <a:rPr lang="en-US" sz="2400" dirty="0">
                <a:solidFill>
                  <a:srgbClr val="002060"/>
                </a:solidFill>
              </a:rPr>
              <a:t>Interrupt</a:t>
            </a:r>
          </a:p>
          <a:p>
            <a:pPr marL="0" indent="0" algn="l" rtl="0">
              <a:lnSpc>
                <a:spcPct val="150000"/>
              </a:lnSpc>
              <a:buNone/>
            </a:pPr>
            <a:endParaRPr lang="en-US" sz="2400" dirty="0">
              <a:solidFill>
                <a:srgbClr val="002060"/>
              </a:solidFill>
              <a:cs typeface="Assistant" pitchFamily="2" charset="-79"/>
            </a:endParaRPr>
          </a:p>
          <a:p>
            <a:pPr marL="0" indent="0" algn="l" rtl="0">
              <a:buFont typeface="Wingdings 3" charset="2"/>
              <a:buNone/>
            </a:pPr>
            <a:endParaRPr lang="en-US" dirty="0"/>
          </a:p>
        </p:txBody>
      </p:sp>
      <p:pic>
        <p:nvPicPr>
          <p:cNvPr id="6" name="תמונה 5">
            <a:extLst>
              <a:ext uri="{FF2B5EF4-FFF2-40B4-BE49-F238E27FC236}">
                <a16:creationId xmlns:a16="http://schemas.microsoft.com/office/drawing/2014/main" id="{F8445E1E-5509-4450-9DE9-AC8776CAE488}"/>
              </a:ext>
            </a:extLst>
          </p:cNvPr>
          <p:cNvPicPr>
            <a:picLocks noChangeAspect="1"/>
          </p:cNvPicPr>
          <p:nvPr/>
        </p:nvPicPr>
        <p:blipFill>
          <a:blip r:embed="rId3"/>
          <a:stretch>
            <a:fillRect/>
          </a:stretch>
        </p:blipFill>
        <p:spPr>
          <a:xfrm>
            <a:off x="8424505" y="252375"/>
            <a:ext cx="3122453" cy="1458950"/>
          </a:xfrm>
          <a:prstGeom prst="rect">
            <a:avLst/>
          </a:prstGeom>
        </p:spPr>
      </p:pic>
    </p:spTree>
    <p:extLst>
      <p:ext uri="{BB962C8B-B14F-4D97-AF65-F5344CB8AC3E}">
        <p14:creationId xmlns:p14="http://schemas.microsoft.com/office/powerpoint/2010/main" val="28231727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A89DB29-573A-4FA8-BC7D-7A78F7A84C6B}"/>
              </a:ext>
            </a:extLst>
          </p:cNvPr>
          <p:cNvSpPr>
            <a:spLocks noGrp="1"/>
          </p:cNvSpPr>
          <p:nvPr>
            <p:ph type="title"/>
          </p:nvPr>
        </p:nvSpPr>
        <p:spPr>
          <a:xfrm>
            <a:off x="677334" y="471377"/>
            <a:ext cx="8596668" cy="1320800"/>
          </a:xfrm>
        </p:spPr>
        <p:txBody>
          <a:bodyPr>
            <a:normAutofit/>
          </a:bodyPr>
          <a:lstStyle/>
          <a:p>
            <a:pPr algn="ctr"/>
            <a:r>
              <a:rPr lang="en-US" b="1" dirty="0">
                <a:solidFill>
                  <a:srgbClr val="002060"/>
                </a:solidFill>
                <a:cs typeface="Assistant" pitchFamily="2" charset="-79"/>
              </a:rPr>
              <a:t>Clock</a:t>
            </a:r>
            <a:r>
              <a:rPr lang="en-US" sz="4400" b="1" dirty="0">
                <a:solidFill>
                  <a:srgbClr val="002060"/>
                </a:solidFill>
                <a:latin typeface="Calibri Light" panose="020F0302020204030204" pitchFamily="34" charset="0"/>
                <a:cs typeface="Calibri Light" panose="020F0302020204030204" pitchFamily="34" charset="0"/>
              </a:rPr>
              <a:t> </a:t>
            </a:r>
            <a:r>
              <a:rPr lang="en-US" b="1" i="0" dirty="0">
                <a:solidFill>
                  <a:srgbClr val="002060"/>
                </a:solidFill>
                <a:effectLst/>
                <a:cs typeface="Assistant" pitchFamily="2" charset="-79"/>
              </a:rPr>
              <a:t>module</a:t>
            </a:r>
            <a:endParaRPr lang="he-IL" sz="4400" b="1" dirty="0">
              <a:solidFill>
                <a:srgbClr val="002060"/>
              </a:solidFill>
              <a:latin typeface="Calibri Light" panose="020F0302020204030204" pitchFamily="34" charset="0"/>
              <a:cs typeface="Calibri Light" panose="020F0302020204030204" pitchFamily="34" charset="0"/>
            </a:endParaRPr>
          </a:p>
        </p:txBody>
      </p:sp>
      <p:pic>
        <p:nvPicPr>
          <p:cNvPr id="5" name="תמונה 4">
            <a:extLst>
              <a:ext uri="{FF2B5EF4-FFF2-40B4-BE49-F238E27FC236}">
                <a16:creationId xmlns:a16="http://schemas.microsoft.com/office/drawing/2014/main" id="{3150E5DF-15A5-4F52-8E9D-CB6254F71688}"/>
              </a:ext>
            </a:extLst>
          </p:cNvPr>
          <p:cNvPicPr>
            <a:picLocks noChangeAspect="1"/>
          </p:cNvPicPr>
          <p:nvPr/>
        </p:nvPicPr>
        <p:blipFill rotWithShape="1">
          <a:blip r:embed="rId3"/>
          <a:srcRect b="1955"/>
          <a:stretch/>
        </p:blipFill>
        <p:spPr>
          <a:xfrm>
            <a:off x="461721" y="503110"/>
            <a:ext cx="2456277" cy="691909"/>
          </a:xfrm>
          <a:prstGeom prst="rect">
            <a:avLst/>
          </a:prstGeom>
        </p:spPr>
      </p:pic>
      <p:pic>
        <p:nvPicPr>
          <p:cNvPr id="4" name="תמונה 3">
            <a:extLst>
              <a:ext uri="{FF2B5EF4-FFF2-40B4-BE49-F238E27FC236}">
                <a16:creationId xmlns:a16="http://schemas.microsoft.com/office/drawing/2014/main" id="{DDE1B710-3A04-4F5E-8D1A-CCBC0D975B19}"/>
              </a:ext>
            </a:extLst>
          </p:cNvPr>
          <p:cNvPicPr>
            <a:picLocks noChangeAspect="1"/>
          </p:cNvPicPr>
          <p:nvPr/>
        </p:nvPicPr>
        <p:blipFill>
          <a:blip r:embed="rId4"/>
          <a:stretch>
            <a:fillRect/>
          </a:stretch>
        </p:blipFill>
        <p:spPr>
          <a:xfrm>
            <a:off x="2285250" y="4251762"/>
            <a:ext cx="6010545" cy="2134861"/>
          </a:xfrm>
          <a:prstGeom prst="rect">
            <a:avLst/>
          </a:prstGeom>
        </p:spPr>
      </p:pic>
      <p:sp>
        <p:nvSpPr>
          <p:cNvPr id="7" name="מציין מיקום טקסט 5">
            <a:extLst>
              <a:ext uri="{FF2B5EF4-FFF2-40B4-BE49-F238E27FC236}">
                <a16:creationId xmlns:a16="http://schemas.microsoft.com/office/drawing/2014/main" id="{1AF97053-E3DE-4D24-8978-2B254A0A7957}"/>
              </a:ext>
            </a:extLst>
          </p:cNvPr>
          <p:cNvSpPr txBox="1">
            <a:spLocks/>
          </p:cNvSpPr>
          <p:nvPr/>
        </p:nvSpPr>
        <p:spPr>
          <a:xfrm>
            <a:off x="677334" y="1477925"/>
            <a:ext cx="6010545" cy="3357581"/>
          </a:xfrm>
          <a:prstGeom prst="rect">
            <a:avLst/>
          </a:prstGeom>
        </p:spPr>
        <p:txBody>
          <a:bodyPr vert="horz" lIns="91440" tIns="45720" rIns="91440" bIns="45720" rtlCol="0" anchor="ctr">
            <a:normAutofit/>
          </a:bodyPr>
          <a:lst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l" rtl="0">
              <a:lnSpc>
                <a:spcPct val="150000"/>
              </a:lnSpc>
            </a:pPr>
            <a:r>
              <a:rPr lang="en-US" sz="2400" dirty="0">
                <a:solidFill>
                  <a:srgbClr val="002060"/>
                </a:solidFill>
              </a:rPr>
              <a:t>Value, epsilon</a:t>
            </a:r>
            <a:endParaRPr lang="en-US" sz="2400" dirty="0">
              <a:solidFill>
                <a:srgbClr val="002060"/>
              </a:solidFill>
              <a:cs typeface="Assistant" pitchFamily="2" charset="-79"/>
            </a:endParaRPr>
          </a:p>
          <a:p>
            <a:pPr algn="l" rtl="0">
              <a:lnSpc>
                <a:spcPct val="150000"/>
              </a:lnSpc>
            </a:pPr>
            <a:r>
              <a:rPr lang="en-US" sz="2400" dirty="0">
                <a:solidFill>
                  <a:srgbClr val="002060"/>
                </a:solidFill>
                <a:cs typeface="Assistant" pitchFamily="2" charset="-79"/>
              </a:rPr>
              <a:t>Holds ref to: Events</a:t>
            </a:r>
          </a:p>
          <a:p>
            <a:pPr algn="l" rtl="0">
              <a:lnSpc>
                <a:spcPct val="150000"/>
              </a:lnSpc>
            </a:pPr>
            <a:r>
              <a:rPr lang="en-US" sz="2400" dirty="0">
                <a:solidFill>
                  <a:srgbClr val="002060"/>
                </a:solidFill>
                <a:cs typeface="Assistant" pitchFamily="2" charset="-79"/>
              </a:rPr>
              <a:t>Subscriber: </a:t>
            </a:r>
            <a:r>
              <a:rPr lang="en-US" sz="2400" dirty="0">
                <a:solidFill>
                  <a:srgbClr val="002060"/>
                </a:solidFill>
              </a:rPr>
              <a:t>Controller, Simulator,</a:t>
            </a:r>
            <a:r>
              <a:rPr lang="en-US" sz="2400" dirty="0">
                <a:solidFill>
                  <a:srgbClr val="002060"/>
                </a:solidFill>
                <a:cs typeface="Assistant" pitchFamily="2" charset="-79"/>
              </a:rPr>
              <a:t> State</a:t>
            </a:r>
          </a:p>
          <a:p>
            <a:pPr marL="0" indent="0" algn="l" rtl="0">
              <a:buFont typeface="Wingdings 3" charset="2"/>
              <a:buNone/>
            </a:pPr>
            <a:endParaRPr lang="en-US" dirty="0"/>
          </a:p>
        </p:txBody>
      </p:sp>
      <p:pic>
        <p:nvPicPr>
          <p:cNvPr id="8" name="תמונה 7">
            <a:extLst>
              <a:ext uri="{FF2B5EF4-FFF2-40B4-BE49-F238E27FC236}">
                <a16:creationId xmlns:a16="http://schemas.microsoft.com/office/drawing/2014/main" id="{5521DB2A-7D66-45FD-947B-6A589C8DA642}"/>
              </a:ext>
            </a:extLst>
          </p:cNvPr>
          <p:cNvPicPr>
            <a:picLocks noChangeAspect="1"/>
          </p:cNvPicPr>
          <p:nvPr/>
        </p:nvPicPr>
        <p:blipFill>
          <a:blip r:embed="rId5"/>
          <a:stretch>
            <a:fillRect/>
          </a:stretch>
        </p:blipFill>
        <p:spPr>
          <a:xfrm>
            <a:off x="8424505" y="252375"/>
            <a:ext cx="3122453" cy="1458950"/>
          </a:xfrm>
          <a:prstGeom prst="rect">
            <a:avLst/>
          </a:prstGeom>
        </p:spPr>
      </p:pic>
    </p:spTree>
    <p:extLst>
      <p:ext uri="{BB962C8B-B14F-4D97-AF65-F5344CB8AC3E}">
        <p14:creationId xmlns:p14="http://schemas.microsoft.com/office/powerpoint/2010/main" val="4783132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A89DB29-573A-4FA8-BC7D-7A78F7A84C6B}"/>
              </a:ext>
            </a:extLst>
          </p:cNvPr>
          <p:cNvSpPr>
            <a:spLocks noGrp="1"/>
          </p:cNvSpPr>
          <p:nvPr>
            <p:ph type="title"/>
          </p:nvPr>
        </p:nvSpPr>
        <p:spPr>
          <a:xfrm>
            <a:off x="1100753" y="609600"/>
            <a:ext cx="8596668" cy="1320800"/>
          </a:xfrm>
        </p:spPr>
        <p:txBody>
          <a:bodyPr>
            <a:normAutofit/>
          </a:bodyPr>
          <a:lstStyle/>
          <a:p>
            <a:pPr algn="ctr"/>
            <a:r>
              <a:rPr lang="en-US" b="1" dirty="0">
                <a:solidFill>
                  <a:srgbClr val="002060"/>
                </a:solidFill>
                <a:cs typeface="Assistant" pitchFamily="2" charset="-79"/>
              </a:rPr>
              <a:t>Clock module</a:t>
            </a:r>
            <a:br>
              <a:rPr lang="en-US" b="1" dirty="0">
                <a:solidFill>
                  <a:srgbClr val="002060"/>
                </a:solidFill>
                <a:cs typeface="Assistant" pitchFamily="2" charset="-79"/>
              </a:rPr>
            </a:br>
            <a:r>
              <a:rPr lang="en-US" sz="1800" b="1" dirty="0">
                <a:solidFill>
                  <a:srgbClr val="002060"/>
                </a:solidFill>
                <a:cs typeface="Assistant" pitchFamily="2" charset="-79"/>
              </a:rPr>
              <a:t>Problems and Solutions</a:t>
            </a:r>
            <a:endParaRPr lang="he-IL" b="1" dirty="0">
              <a:solidFill>
                <a:srgbClr val="002060"/>
              </a:solidFill>
              <a:cs typeface="Assistant" pitchFamily="2" charset="-79"/>
            </a:endParaRPr>
          </a:p>
        </p:txBody>
      </p:sp>
      <p:pic>
        <p:nvPicPr>
          <p:cNvPr id="8" name="תמונה 7">
            <a:extLst>
              <a:ext uri="{FF2B5EF4-FFF2-40B4-BE49-F238E27FC236}">
                <a16:creationId xmlns:a16="http://schemas.microsoft.com/office/drawing/2014/main" id="{7D1BE163-FF3C-4EE1-80D0-6BC912131B64}"/>
              </a:ext>
            </a:extLst>
          </p:cNvPr>
          <p:cNvPicPr>
            <a:picLocks noChangeAspect="1"/>
          </p:cNvPicPr>
          <p:nvPr/>
        </p:nvPicPr>
        <p:blipFill rotWithShape="1">
          <a:blip r:embed="rId3">
            <a:extLst>
              <a:ext uri="{28A0092B-C50C-407E-A947-70E740481C1C}">
                <a14:useLocalDpi xmlns:a14="http://schemas.microsoft.com/office/drawing/2010/main" val="0"/>
              </a:ext>
            </a:extLst>
          </a:blip>
          <a:srcRect l="10556" t="23086" r="6250" b="15679"/>
          <a:stretch/>
        </p:blipFill>
        <p:spPr>
          <a:xfrm>
            <a:off x="2502860" y="3303458"/>
            <a:ext cx="5884235" cy="3248281"/>
          </a:xfrm>
          <a:prstGeom prst="rect">
            <a:avLst/>
          </a:prstGeom>
        </p:spPr>
      </p:pic>
      <p:sp>
        <p:nvSpPr>
          <p:cNvPr id="5" name="מציין מיקום טקסט 5">
            <a:extLst>
              <a:ext uri="{FF2B5EF4-FFF2-40B4-BE49-F238E27FC236}">
                <a16:creationId xmlns:a16="http://schemas.microsoft.com/office/drawing/2014/main" id="{A82E91E6-EAC9-48E7-BD06-BAC879F2FB95}"/>
              </a:ext>
            </a:extLst>
          </p:cNvPr>
          <p:cNvSpPr txBox="1">
            <a:spLocks/>
          </p:cNvSpPr>
          <p:nvPr/>
        </p:nvSpPr>
        <p:spPr>
          <a:xfrm>
            <a:off x="622540" y="1270000"/>
            <a:ext cx="5884235" cy="3678238"/>
          </a:xfrm>
          <a:prstGeom prst="rect">
            <a:avLst/>
          </a:prstGeom>
        </p:spPr>
        <p:txBody>
          <a:bodyPr vert="horz" lIns="91440" tIns="45720" rIns="91440" bIns="45720" rtlCol="0" anchor="ctr">
            <a:normAutofit/>
          </a:bodyPr>
          <a:lst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l" rtl="0">
              <a:lnSpc>
                <a:spcPct val="150000"/>
              </a:lnSpc>
            </a:pPr>
            <a:r>
              <a:rPr lang="en-US" sz="2400" dirty="0">
                <a:solidFill>
                  <a:srgbClr val="002060"/>
                </a:solidFill>
              </a:rPr>
              <a:t>Representing and comparing to ZERO</a:t>
            </a:r>
            <a:endParaRPr lang="en-US" sz="2400" b="0" i="0" dirty="0">
              <a:solidFill>
                <a:srgbClr val="002060"/>
              </a:solidFill>
              <a:effectLst/>
            </a:endParaRPr>
          </a:p>
          <a:p>
            <a:pPr algn="l" rtl="0">
              <a:lnSpc>
                <a:spcPct val="150000"/>
              </a:lnSpc>
            </a:pPr>
            <a:endParaRPr lang="en-US" sz="2400" dirty="0">
              <a:solidFill>
                <a:srgbClr val="002060"/>
              </a:solidFill>
              <a:cs typeface="Assistant" pitchFamily="2" charset="-79"/>
            </a:endParaRPr>
          </a:p>
          <a:p>
            <a:pPr marL="0" indent="0" algn="l" rtl="0">
              <a:buFont typeface="Wingdings 3" charset="2"/>
              <a:buNone/>
            </a:pPr>
            <a:endParaRPr lang="en-US" dirty="0"/>
          </a:p>
        </p:txBody>
      </p:sp>
    </p:spTree>
    <p:extLst>
      <p:ext uri="{BB962C8B-B14F-4D97-AF65-F5344CB8AC3E}">
        <p14:creationId xmlns:p14="http://schemas.microsoft.com/office/powerpoint/2010/main" val="1206695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1433E98-96EA-4674-A96F-0E224428F1EB}"/>
              </a:ext>
            </a:extLst>
          </p:cNvPr>
          <p:cNvSpPr>
            <a:spLocks noGrp="1"/>
          </p:cNvSpPr>
          <p:nvPr>
            <p:ph type="title"/>
          </p:nvPr>
        </p:nvSpPr>
        <p:spPr>
          <a:xfrm>
            <a:off x="-342022" y="601027"/>
            <a:ext cx="10515600" cy="1325563"/>
          </a:xfrm>
        </p:spPr>
        <p:txBody>
          <a:bodyPr>
            <a:normAutofit/>
          </a:bodyPr>
          <a:lstStyle/>
          <a:p>
            <a:pPr algn="ctr"/>
            <a:r>
              <a:rPr lang="en-US" b="1" dirty="0">
                <a:solidFill>
                  <a:srgbClr val="002060"/>
                </a:solidFill>
              </a:rPr>
              <a:t>The problem</a:t>
            </a:r>
            <a:endParaRPr lang="he-IL" b="1" dirty="0">
              <a:solidFill>
                <a:srgbClr val="002060"/>
              </a:solidFill>
            </a:endParaRPr>
          </a:p>
        </p:txBody>
      </p:sp>
      <p:sp>
        <p:nvSpPr>
          <p:cNvPr id="3" name="תיבת טקסט 2">
            <a:extLst>
              <a:ext uri="{FF2B5EF4-FFF2-40B4-BE49-F238E27FC236}">
                <a16:creationId xmlns:a16="http://schemas.microsoft.com/office/drawing/2014/main" id="{DF8B983F-BA27-43EE-B9DA-E759494E3462}"/>
              </a:ext>
            </a:extLst>
          </p:cNvPr>
          <p:cNvSpPr txBox="1"/>
          <p:nvPr/>
        </p:nvSpPr>
        <p:spPr>
          <a:xfrm>
            <a:off x="838200" y="1455659"/>
            <a:ext cx="9648825" cy="3970318"/>
          </a:xfrm>
          <a:prstGeom prst="rect">
            <a:avLst/>
          </a:prstGeom>
          <a:noFill/>
        </p:spPr>
        <p:txBody>
          <a:bodyPr wrap="square" rtlCol="1">
            <a:spAutoFit/>
          </a:bodyPr>
          <a:lstStyle/>
          <a:p>
            <a:pPr algn="l" rtl="0">
              <a:lnSpc>
                <a:spcPct val="150000"/>
              </a:lnSpc>
            </a:pPr>
            <a:r>
              <a:rPr lang="en-US" sz="2400" dirty="0">
                <a:solidFill>
                  <a:srgbClr val="002060"/>
                </a:solidFill>
              </a:rPr>
              <a:t>Building a day plan and monitoring it in real time is a complex problem.</a:t>
            </a:r>
          </a:p>
          <a:p>
            <a:pPr algn="l" rtl="0">
              <a:lnSpc>
                <a:spcPct val="150000"/>
              </a:lnSpc>
            </a:pPr>
            <a:endParaRPr lang="en-US" sz="2400" dirty="0">
              <a:solidFill>
                <a:srgbClr val="002060"/>
              </a:solidFill>
            </a:endParaRPr>
          </a:p>
          <a:p>
            <a:pPr algn="l" rtl="0">
              <a:lnSpc>
                <a:spcPct val="150000"/>
              </a:lnSpc>
            </a:pPr>
            <a:r>
              <a:rPr lang="en-US" sz="2400" dirty="0">
                <a:solidFill>
                  <a:srgbClr val="002060"/>
                </a:solidFill>
              </a:rPr>
              <a:t>This problem is divided into two:</a:t>
            </a:r>
          </a:p>
          <a:p>
            <a:pPr marL="457200" indent="-457200" algn="l" rtl="0">
              <a:lnSpc>
                <a:spcPct val="150000"/>
              </a:lnSpc>
              <a:buAutoNum type="arabicPeriod"/>
            </a:pPr>
            <a:r>
              <a:rPr lang="en-US" sz="2000" dirty="0">
                <a:solidFill>
                  <a:srgbClr val="002060"/>
                </a:solidFill>
              </a:rPr>
              <a:t>The offline algorithm - </a:t>
            </a:r>
            <a:r>
              <a:rPr lang="en-US" sz="2000" dirty="0">
                <a:solidFill>
                  <a:srgbClr val="002060"/>
                </a:solidFill>
                <a:cs typeface="Assistant" pitchFamily="2" charset="-79"/>
              </a:rPr>
              <a:t>b</a:t>
            </a:r>
            <a:r>
              <a:rPr lang="en-US" sz="2000" b="0" i="0" dirty="0">
                <a:solidFill>
                  <a:srgbClr val="002060"/>
                </a:solidFill>
                <a:effectLst/>
                <a:cs typeface="Assistant" pitchFamily="2" charset="-79"/>
              </a:rPr>
              <a:t>uilding a day plan </a:t>
            </a:r>
            <a:r>
              <a:rPr lang="en-US" sz="2000" dirty="0">
                <a:solidFill>
                  <a:srgbClr val="002060"/>
                </a:solidFill>
                <a:cs typeface="Assistant" pitchFamily="2" charset="-79"/>
              </a:rPr>
              <a:t>based on day requirements</a:t>
            </a:r>
            <a:r>
              <a:rPr lang="en-US" sz="2000" b="0" i="0" dirty="0">
                <a:solidFill>
                  <a:srgbClr val="002060"/>
                </a:solidFill>
                <a:effectLst/>
                <a:cs typeface="Assistant" pitchFamily="2" charset="-79"/>
              </a:rPr>
              <a:t>.</a:t>
            </a:r>
            <a:endParaRPr lang="en-US" sz="2000" dirty="0">
              <a:solidFill>
                <a:srgbClr val="002060"/>
              </a:solidFill>
            </a:endParaRPr>
          </a:p>
          <a:p>
            <a:pPr marL="457200" indent="-457200" algn="l" rtl="0">
              <a:lnSpc>
                <a:spcPct val="150000"/>
              </a:lnSpc>
              <a:buAutoNum type="arabicPeriod"/>
            </a:pPr>
            <a:r>
              <a:rPr lang="en-US" sz="2000" dirty="0">
                <a:solidFill>
                  <a:srgbClr val="002060"/>
                </a:solidFill>
              </a:rPr>
              <a:t>The online algorithm - </a:t>
            </a:r>
            <a:r>
              <a:rPr lang="en-US" sz="2000" dirty="0">
                <a:solidFill>
                  <a:srgbClr val="002060"/>
                </a:solidFill>
                <a:cs typeface="Assistant" pitchFamily="2" charset="-79"/>
              </a:rPr>
              <a:t>g</a:t>
            </a:r>
            <a:r>
              <a:rPr lang="en-US" sz="2000" b="0" i="0" dirty="0">
                <a:solidFill>
                  <a:srgbClr val="002060"/>
                </a:solidFill>
                <a:effectLst/>
                <a:cs typeface="Assistant" pitchFamily="2" charset="-79"/>
              </a:rPr>
              <a:t>iven an existing program </a:t>
            </a:r>
            <a:r>
              <a:rPr lang="en-US" sz="2000" dirty="0">
                <a:solidFill>
                  <a:srgbClr val="002060"/>
                </a:solidFill>
                <a:cs typeface="Assistant" pitchFamily="2" charset="-79"/>
              </a:rPr>
              <a:t>and dealing with </a:t>
            </a:r>
            <a:br>
              <a:rPr lang="en-US" sz="2000" dirty="0">
                <a:solidFill>
                  <a:srgbClr val="002060"/>
                </a:solidFill>
                <a:cs typeface="Assistant" pitchFamily="2" charset="-79"/>
              </a:rPr>
            </a:br>
            <a:r>
              <a:rPr lang="en-US" sz="2000" dirty="0">
                <a:solidFill>
                  <a:srgbClr val="002060"/>
                </a:solidFill>
                <a:cs typeface="Assistant" pitchFamily="2" charset="-79"/>
              </a:rPr>
              <a:t>unexpected events</a:t>
            </a:r>
            <a:r>
              <a:rPr lang="en-US" sz="2000" b="0" i="0" dirty="0">
                <a:solidFill>
                  <a:srgbClr val="002060"/>
                </a:solidFill>
                <a:effectLst/>
                <a:cs typeface="Assistant" pitchFamily="2" charset="-79"/>
              </a:rPr>
              <a:t>.</a:t>
            </a:r>
            <a:endParaRPr lang="en-US" sz="2000" dirty="0">
              <a:solidFill>
                <a:srgbClr val="002060"/>
              </a:solidFill>
            </a:endParaRPr>
          </a:p>
          <a:p>
            <a:pPr algn="l" rtl="0"/>
            <a:endParaRPr lang="he-IL" dirty="0"/>
          </a:p>
        </p:txBody>
      </p:sp>
      <p:pic>
        <p:nvPicPr>
          <p:cNvPr id="7" name="תמונה 6">
            <a:extLst>
              <a:ext uri="{FF2B5EF4-FFF2-40B4-BE49-F238E27FC236}">
                <a16:creationId xmlns:a16="http://schemas.microsoft.com/office/drawing/2014/main" id="{3B3D0BF7-3017-4361-80DC-5E2ED568CD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7274" y="713749"/>
            <a:ext cx="518160" cy="518160"/>
          </a:xfrm>
          <a:prstGeom prst="rect">
            <a:avLst/>
          </a:prstGeom>
        </p:spPr>
      </p:pic>
    </p:spTree>
    <p:extLst>
      <p:ext uri="{BB962C8B-B14F-4D97-AF65-F5344CB8AC3E}">
        <p14:creationId xmlns:p14="http://schemas.microsoft.com/office/powerpoint/2010/main" val="2944909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A89DB29-573A-4FA8-BC7D-7A78F7A84C6B}"/>
              </a:ext>
            </a:extLst>
          </p:cNvPr>
          <p:cNvSpPr>
            <a:spLocks noGrp="1"/>
          </p:cNvSpPr>
          <p:nvPr>
            <p:ph type="title"/>
          </p:nvPr>
        </p:nvSpPr>
        <p:spPr/>
        <p:txBody>
          <a:bodyPr>
            <a:normAutofit/>
          </a:bodyPr>
          <a:lstStyle/>
          <a:p>
            <a:pPr algn="ctr"/>
            <a:r>
              <a:rPr lang="en-US" b="1" dirty="0">
                <a:solidFill>
                  <a:srgbClr val="002060"/>
                </a:solidFill>
                <a:cs typeface="Assistant" pitchFamily="2" charset="-79"/>
              </a:rPr>
              <a:t>State module</a:t>
            </a:r>
            <a:endParaRPr lang="he-IL" b="1" dirty="0">
              <a:solidFill>
                <a:srgbClr val="002060"/>
              </a:solidFill>
              <a:cs typeface="Assistant" pitchFamily="2" charset="-79"/>
            </a:endParaRPr>
          </a:p>
        </p:txBody>
      </p:sp>
      <p:graphicFrame>
        <p:nvGraphicFramePr>
          <p:cNvPr id="5" name="טבלה 6">
            <a:extLst>
              <a:ext uri="{FF2B5EF4-FFF2-40B4-BE49-F238E27FC236}">
                <a16:creationId xmlns:a16="http://schemas.microsoft.com/office/drawing/2014/main" id="{90EFB883-DCDB-4833-B0BE-FE16A3205E83}"/>
              </a:ext>
            </a:extLst>
          </p:cNvPr>
          <p:cNvGraphicFramePr>
            <a:graphicFrameLocks noGrp="1"/>
          </p:cNvGraphicFramePr>
          <p:nvPr>
            <p:extLst>
              <p:ext uri="{D42A27DB-BD31-4B8C-83A1-F6EECF244321}">
                <p14:modId xmlns:p14="http://schemas.microsoft.com/office/powerpoint/2010/main" val="868992950"/>
              </p:ext>
            </p:extLst>
          </p:nvPr>
        </p:nvGraphicFramePr>
        <p:xfrm>
          <a:off x="1133475" y="4139141"/>
          <a:ext cx="3286125" cy="741680"/>
        </p:xfrm>
        <a:graphic>
          <a:graphicData uri="http://schemas.openxmlformats.org/drawingml/2006/table">
            <a:tbl>
              <a:tblPr rtl="1" firstRow="1" bandRow="1">
                <a:tableStyleId>{5C22544A-7EE6-4342-B048-85BDC9FD1C3A}</a:tableStyleId>
              </a:tblPr>
              <a:tblGrid>
                <a:gridCol w="1095375">
                  <a:extLst>
                    <a:ext uri="{9D8B030D-6E8A-4147-A177-3AD203B41FA5}">
                      <a16:colId xmlns:a16="http://schemas.microsoft.com/office/drawing/2014/main" val="3188087387"/>
                    </a:ext>
                  </a:extLst>
                </a:gridCol>
                <a:gridCol w="1095375">
                  <a:extLst>
                    <a:ext uri="{9D8B030D-6E8A-4147-A177-3AD203B41FA5}">
                      <a16:colId xmlns:a16="http://schemas.microsoft.com/office/drawing/2014/main" val="1456036567"/>
                    </a:ext>
                  </a:extLst>
                </a:gridCol>
                <a:gridCol w="1095375">
                  <a:extLst>
                    <a:ext uri="{9D8B030D-6E8A-4147-A177-3AD203B41FA5}">
                      <a16:colId xmlns:a16="http://schemas.microsoft.com/office/drawing/2014/main" val="1819441281"/>
                    </a:ext>
                  </a:extLst>
                </a:gridCol>
              </a:tblGrid>
              <a:tr h="370840">
                <a:tc>
                  <a:txBody>
                    <a:bodyPr/>
                    <a:lstStyle/>
                    <a:p>
                      <a:pPr algn="ctr" rtl="1"/>
                      <a:r>
                        <a:rPr lang="en-US" sz="1600" b="0" kern="1200" dirty="0" err="1">
                          <a:solidFill>
                            <a:schemeClr val="tx1"/>
                          </a:solidFill>
                          <a:latin typeface="+mn-lt"/>
                          <a:ea typeface="+mn-ea"/>
                          <a:cs typeface="+mn-cs"/>
                        </a:rPr>
                        <a:t>ectto</a:t>
                      </a:r>
                      <a:endParaRPr lang="he-IL" sz="16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0" kern="1200" dirty="0" err="1">
                          <a:solidFill>
                            <a:schemeClr val="tx1"/>
                          </a:solidFill>
                          <a:latin typeface="+mn-lt"/>
                          <a:ea typeface="+mn-ea"/>
                          <a:cs typeface="+mn-cs"/>
                        </a:rPr>
                        <a:t>sm</a:t>
                      </a:r>
                      <a:endParaRPr lang="he-IL" sz="16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0" kern="1200" dirty="0" err="1">
                          <a:solidFill>
                            <a:schemeClr val="tx1"/>
                          </a:solidFill>
                          <a:latin typeface="+mn-lt"/>
                          <a:ea typeface="+mn-ea"/>
                          <a:cs typeface="+mn-cs"/>
                        </a:rPr>
                        <a:t>sl</a:t>
                      </a:r>
                      <a:endParaRPr lang="he-IL" sz="16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26903462"/>
                  </a:ext>
                </a:extLst>
              </a:tr>
              <a:tr h="370840">
                <a:tc>
                  <a:txBody>
                    <a:bodyPr/>
                    <a:lstStyle/>
                    <a:p>
                      <a:pPr algn="ctr" rtl="0"/>
                      <a:r>
                        <a:rPr lang="en-US" sz="1600" b="1" kern="1200" dirty="0">
                          <a:solidFill>
                            <a:schemeClr val="tx1"/>
                          </a:solidFill>
                          <a:latin typeface="+mn-lt"/>
                          <a:ea typeface="+mn-ea"/>
                          <a:cs typeface="+mn-cs"/>
                        </a:rPr>
                        <a:t>Plane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a:r>
                        <a:rPr lang="en-US" sz="1600" b="1" kern="1200" dirty="0">
                          <a:solidFill>
                            <a:schemeClr val="tx1"/>
                          </a:solidFill>
                          <a:latin typeface="+mn-lt"/>
                          <a:ea typeface="+mn-ea"/>
                          <a:cs typeface="+mn-cs"/>
                        </a:rPr>
                        <a:t>Plane 1</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a:r>
                        <a:rPr lang="en-US" sz="1600" b="1" kern="1200" dirty="0">
                          <a:solidFill>
                            <a:schemeClr val="tx1"/>
                          </a:solidFill>
                          <a:latin typeface="+mn-lt"/>
                          <a:ea typeface="+mn-ea"/>
                          <a:cs typeface="+mn-cs"/>
                        </a:rPr>
                        <a:t>Plane 0</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52703396"/>
                  </a:ext>
                </a:extLst>
              </a:tr>
            </a:tbl>
          </a:graphicData>
        </a:graphic>
      </p:graphicFrame>
      <p:graphicFrame>
        <p:nvGraphicFramePr>
          <p:cNvPr id="9" name="טבלה 6">
            <a:extLst>
              <a:ext uri="{FF2B5EF4-FFF2-40B4-BE49-F238E27FC236}">
                <a16:creationId xmlns:a16="http://schemas.microsoft.com/office/drawing/2014/main" id="{E3212B8E-F8D5-4EE7-A9CA-38CEF8023A67}"/>
              </a:ext>
            </a:extLst>
          </p:cNvPr>
          <p:cNvGraphicFramePr>
            <a:graphicFrameLocks noGrp="1"/>
          </p:cNvGraphicFramePr>
          <p:nvPr>
            <p:extLst>
              <p:ext uri="{D42A27DB-BD31-4B8C-83A1-F6EECF244321}">
                <p14:modId xmlns:p14="http://schemas.microsoft.com/office/powerpoint/2010/main" val="3439068484"/>
              </p:ext>
            </p:extLst>
          </p:nvPr>
        </p:nvGraphicFramePr>
        <p:xfrm>
          <a:off x="1133474" y="5215466"/>
          <a:ext cx="3286125" cy="741680"/>
        </p:xfrm>
        <a:graphic>
          <a:graphicData uri="http://schemas.openxmlformats.org/drawingml/2006/table">
            <a:tbl>
              <a:tblPr rtl="1" firstRow="1" bandRow="1">
                <a:tableStyleId>{5C22544A-7EE6-4342-B048-85BDC9FD1C3A}</a:tableStyleId>
              </a:tblPr>
              <a:tblGrid>
                <a:gridCol w="1095375">
                  <a:extLst>
                    <a:ext uri="{9D8B030D-6E8A-4147-A177-3AD203B41FA5}">
                      <a16:colId xmlns:a16="http://schemas.microsoft.com/office/drawing/2014/main" val="3188087387"/>
                    </a:ext>
                  </a:extLst>
                </a:gridCol>
                <a:gridCol w="1095375">
                  <a:extLst>
                    <a:ext uri="{9D8B030D-6E8A-4147-A177-3AD203B41FA5}">
                      <a16:colId xmlns:a16="http://schemas.microsoft.com/office/drawing/2014/main" val="1456036567"/>
                    </a:ext>
                  </a:extLst>
                </a:gridCol>
                <a:gridCol w="1095375">
                  <a:extLst>
                    <a:ext uri="{9D8B030D-6E8A-4147-A177-3AD203B41FA5}">
                      <a16:colId xmlns:a16="http://schemas.microsoft.com/office/drawing/2014/main" val="1819441281"/>
                    </a:ext>
                  </a:extLst>
                </a:gridCol>
              </a:tblGrid>
              <a:tr h="370840">
                <a:tc>
                  <a:txBody>
                    <a:bodyPr/>
                    <a:lstStyle/>
                    <a:p>
                      <a:pPr algn="ctr" rtl="1"/>
                      <a:r>
                        <a:rPr lang="en-US" sz="1600" b="0" kern="1200" dirty="0">
                          <a:solidFill>
                            <a:schemeClr val="tx1"/>
                          </a:solidFill>
                          <a:latin typeface="+mn-lt"/>
                          <a:ea typeface="+mn-ea"/>
                          <a:cs typeface="+mn-cs"/>
                        </a:rPr>
                        <a:t>-1</a:t>
                      </a:r>
                      <a:endParaRPr lang="he-IL" sz="16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0" kern="1200" dirty="0">
                          <a:solidFill>
                            <a:schemeClr val="tx1"/>
                          </a:solidFill>
                          <a:latin typeface="+mn-lt"/>
                          <a:ea typeface="+mn-ea"/>
                          <a:cs typeface="+mn-cs"/>
                        </a:rPr>
                        <a:t>2</a:t>
                      </a:r>
                      <a:endParaRPr lang="he-IL" sz="16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0" kern="1200" dirty="0">
                          <a:solidFill>
                            <a:schemeClr val="tx1"/>
                          </a:solidFill>
                          <a:latin typeface="+mn-lt"/>
                          <a:ea typeface="+mn-ea"/>
                          <a:cs typeface="+mn-cs"/>
                        </a:rPr>
                        <a:t>0</a:t>
                      </a:r>
                      <a:endParaRPr lang="he-IL" sz="16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26903462"/>
                  </a:ext>
                </a:extLst>
              </a:tr>
              <a:tr h="370840">
                <a:tc>
                  <a:txBody>
                    <a:bodyPr/>
                    <a:lstStyle/>
                    <a:p>
                      <a:pPr algn="ctr" rtl="0"/>
                      <a:r>
                        <a:rPr lang="en-US" sz="1600" b="1" kern="1200" dirty="0">
                          <a:solidFill>
                            <a:schemeClr val="tx1"/>
                          </a:solidFill>
                          <a:latin typeface="+mn-lt"/>
                          <a:ea typeface="+mn-ea"/>
                          <a:cs typeface="+mn-cs"/>
                        </a:rPr>
                        <a:t>Lane 2 </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a:r>
                        <a:rPr lang="en-US" sz="1600" b="1" kern="1200" dirty="0">
                          <a:solidFill>
                            <a:schemeClr val="tx1"/>
                          </a:solidFill>
                          <a:latin typeface="+mn-lt"/>
                          <a:ea typeface="+mn-ea"/>
                          <a:cs typeface="+mn-cs"/>
                        </a:rPr>
                        <a:t>Lane 1 </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a:r>
                        <a:rPr lang="en-US" sz="1600" b="1" kern="1200" dirty="0">
                          <a:solidFill>
                            <a:schemeClr val="tx1"/>
                          </a:solidFill>
                          <a:latin typeface="+mn-lt"/>
                          <a:ea typeface="+mn-ea"/>
                          <a:cs typeface="+mn-cs"/>
                        </a:rPr>
                        <a:t>Lane 0 </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52703396"/>
                  </a:ext>
                </a:extLst>
              </a:tr>
            </a:tbl>
          </a:graphicData>
        </a:graphic>
      </p:graphicFrame>
      <p:graphicFrame>
        <p:nvGraphicFramePr>
          <p:cNvPr id="7" name="טבלה 9">
            <a:extLst>
              <a:ext uri="{FF2B5EF4-FFF2-40B4-BE49-F238E27FC236}">
                <a16:creationId xmlns:a16="http://schemas.microsoft.com/office/drawing/2014/main" id="{231BB288-3793-4E08-AD9A-8E564B5F9D4A}"/>
              </a:ext>
            </a:extLst>
          </p:cNvPr>
          <p:cNvGraphicFramePr>
            <a:graphicFrameLocks noGrp="1"/>
          </p:cNvGraphicFramePr>
          <p:nvPr>
            <p:extLst>
              <p:ext uri="{D42A27DB-BD31-4B8C-83A1-F6EECF244321}">
                <p14:modId xmlns:p14="http://schemas.microsoft.com/office/powerpoint/2010/main" val="552214745"/>
              </p:ext>
            </p:extLst>
          </p:nvPr>
        </p:nvGraphicFramePr>
        <p:xfrm>
          <a:off x="6213998" y="1789815"/>
          <a:ext cx="2797655" cy="4815810"/>
        </p:xfrm>
        <a:graphic>
          <a:graphicData uri="http://schemas.openxmlformats.org/drawingml/2006/table">
            <a:tbl>
              <a:tblPr rtl="1" firstRow="1" bandRow="1">
                <a:tableStyleId>{5C22544A-7EE6-4342-B048-85BDC9FD1C3A}</a:tableStyleId>
              </a:tblPr>
              <a:tblGrid>
                <a:gridCol w="1660493">
                  <a:extLst>
                    <a:ext uri="{9D8B030D-6E8A-4147-A177-3AD203B41FA5}">
                      <a16:colId xmlns:a16="http://schemas.microsoft.com/office/drawing/2014/main" val="1129343024"/>
                    </a:ext>
                  </a:extLst>
                </a:gridCol>
                <a:gridCol w="1137162">
                  <a:extLst>
                    <a:ext uri="{9D8B030D-6E8A-4147-A177-3AD203B41FA5}">
                      <a16:colId xmlns:a16="http://schemas.microsoft.com/office/drawing/2014/main" val="3102892063"/>
                    </a:ext>
                  </a:extLst>
                </a:gridCol>
              </a:tblGrid>
              <a:tr h="357998">
                <a:tc>
                  <a:txBody>
                    <a:bodyPr/>
                    <a:lstStyle/>
                    <a:p>
                      <a:pPr algn="l" rtl="0"/>
                      <a:r>
                        <a:rPr lang="en-US" sz="1200" b="0" kern="1200" dirty="0">
                          <a:solidFill>
                            <a:schemeClr val="tx1"/>
                          </a:solidFill>
                          <a:latin typeface="+mn-lt"/>
                          <a:ea typeface="+mn-ea"/>
                          <a:cs typeface="+mn-cs"/>
                        </a:rPr>
                        <a:t>Start state</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a:solidFill>
                            <a:schemeClr val="tx1"/>
                          </a:solidFill>
                          <a:latin typeface="+mn-lt"/>
                          <a:ea typeface="+mn-ea"/>
                          <a:cs typeface="+mn-cs"/>
                        </a:rPr>
                        <a:t>idle</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6482371"/>
                  </a:ext>
                </a:extLst>
              </a:tr>
              <a:tr h="617915">
                <a:tc>
                  <a:txBody>
                    <a:bodyPr/>
                    <a:lstStyle/>
                    <a:p>
                      <a:pPr algn="l" rtl="0"/>
                      <a:r>
                        <a:rPr lang="en-US" sz="1200" b="0" kern="1200" dirty="0">
                          <a:solidFill>
                            <a:schemeClr val="tx1"/>
                          </a:solidFill>
                          <a:latin typeface="+mn-lt"/>
                          <a:ea typeface="+mn-ea"/>
                          <a:cs typeface="+mn-cs"/>
                        </a:rPr>
                        <a:t>Start clear to take off</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err="1">
                          <a:solidFill>
                            <a:schemeClr val="tx1"/>
                          </a:solidFill>
                          <a:latin typeface="+mn-lt"/>
                          <a:ea typeface="+mn-ea"/>
                          <a:cs typeface="+mn-cs"/>
                        </a:rPr>
                        <a:t>sctto</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54348058"/>
                  </a:ext>
                </a:extLst>
              </a:tr>
              <a:tr h="617915">
                <a:tc>
                  <a:txBody>
                    <a:bodyPr/>
                    <a:lstStyle/>
                    <a:p>
                      <a:pPr algn="l" rtl="0"/>
                      <a:r>
                        <a:rPr lang="en-US" sz="1200" b="0" kern="1200" dirty="0">
                          <a:solidFill>
                            <a:schemeClr val="tx1"/>
                          </a:solidFill>
                          <a:latin typeface="+mn-lt"/>
                          <a:ea typeface="+mn-ea"/>
                          <a:cs typeface="+mn-cs"/>
                        </a:rPr>
                        <a:t>End clear to take off</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err="1">
                          <a:solidFill>
                            <a:schemeClr val="tx1"/>
                          </a:solidFill>
                          <a:latin typeface="+mn-lt"/>
                          <a:ea typeface="+mn-ea"/>
                          <a:cs typeface="+mn-cs"/>
                        </a:rPr>
                        <a:t>ectto</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10105341"/>
                  </a:ext>
                </a:extLst>
              </a:tr>
              <a:tr h="357998">
                <a:tc>
                  <a:txBody>
                    <a:bodyPr/>
                    <a:lstStyle/>
                    <a:p>
                      <a:pPr algn="l" rtl="0"/>
                      <a:r>
                        <a:rPr lang="en-US" sz="1200" b="0" kern="1200" dirty="0">
                          <a:solidFill>
                            <a:schemeClr val="tx1"/>
                          </a:solidFill>
                          <a:latin typeface="+mn-lt"/>
                          <a:ea typeface="+mn-ea"/>
                          <a:cs typeface="+mn-cs"/>
                        </a:rPr>
                        <a:t>Start take off</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err="1">
                          <a:solidFill>
                            <a:schemeClr val="tx1"/>
                          </a:solidFill>
                          <a:latin typeface="+mn-lt"/>
                          <a:ea typeface="+mn-ea"/>
                          <a:cs typeface="+mn-cs"/>
                        </a:rPr>
                        <a:t>sto</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48679169"/>
                  </a:ext>
                </a:extLst>
              </a:tr>
              <a:tr h="357998">
                <a:tc>
                  <a:txBody>
                    <a:bodyPr/>
                    <a:lstStyle/>
                    <a:p>
                      <a:pPr algn="l" rtl="0"/>
                      <a:r>
                        <a:rPr lang="en-US" sz="1200" b="0" kern="1200" dirty="0">
                          <a:solidFill>
                            <a:schemeClr val="tx1"/>
                          </a:solidFill>
                          <a:latin typeface="+mn-lt"/>
                          <a:ea typeface="+mn-ea"/>
                          <a:cs typeface="+mn-cs"/>
                        </a:rPr>
                        <a:t>End take off</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err="1">
                          <a:solidFill>
                            <a:schemeClr val="tx1"/>
                          </a:solidFill>
                          <a:latin typeface="+mn-lt"/>
                          <a:ea typeface="+mn-ea"/>
                          <a:cs typeface="+mn-cs"/>
                        </a:rPr>
                        <a:t>eto</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5937868"/>
                  </a:ext>
                </a:extLst>
              </a:tr>
              <a:tr h="357998">
                <a:tc>
                  <a:txBody>
                    <a:bodyPr/>
                    <a:lstStyle/>
                    <a:p>
                      <a:pPr algn="l" rtl="0"/>
                      <a:r>
                        <a:rPr lang="en-US" sz="1200" b="0" kern="1200" dirty="0">
                          <a:solidFill>
                            <a:schemeClr val="tx1"/>
                          </a:solidFill>
                          <a:latin typeface="+mn-lt"/>
                          <a:ea typeface="+mn-ea"/>
                          <a:cs typeface="+mn-cs"/>
                        </a:rPr>
                        <a:t>Start mission</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err="1">
                          <a:solidFill>
                            <a:schemeClr val="tx1"/>
                          </a:solidFill>
                          <a:latin typeface="+mn-lt"/>
                          <a:ea typeface="+mn-ea"/>
                          <a:cs typeface="+mn-cs"/>
                        </a:rPr>
                        <a:t>sm</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6789510"/>
                  </a:ext>
                </a:extLst>
              </a:tr>
              <a:tr h="357998">
                <a:tc>
                  <a:txBody>
                    <a:bodyPr/>
                    <a:lstStyle/>
                    <a:p>
                      <a:pPr algn="l" rtl="0"/>
                      <a:r>
                        <a:rPr lang="en-US" sz="1200" b="0" kern="1200" dirty="0">
                          <a:solidFill>
                            <a:schemeClr val="tx1"/>
                          </a:solidFill>
                          <a:latin typeface="+mn-lt"/>
                          <a:ea typeface="+mn-ea"/>
                          <a:cs typeface="+mn-cs"/>
                        </a:rPr>
                        <a:t>End mission</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err="1">
                          <a:solidFill>
                            <a:schemeClr val="tx1"/>
                          </a:solidFill>
                          <a:latin typeface="+mn-lt"/>
                          <a:ea typeface="+mn-ea"/>
                          <a:cs typeface="+mn-cs"/>
                        </a:rPr>
                        <a:t>em</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75813997"/>
                  </a:ext>
                </a:extLst>
              </a:tr>
              <a:tr h="357998">
                <a:tc>
                  <a:txBody>
                    <a:bodyPr/>
                    <a:lstStyle/>
                    <a:p>
                      <a:pPr algn="l" rtl="0"/>
                      <a:r>
                        <a:rPr lang="en-US" sz="1200" b="0" kern="1200" dirty="0">
                          <a:solidFill>
                            <a:schemeClr val="tx1"/>
                          </a:solidFill>
                          <a:latin typeface="+mn-lt"/>
                          <a:ea typeface="+mn-ea"/>
                          <a:cs typeface="+mn-cs"/>
                        </a:rPr>
                        <a:t>Start landing</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err="1">
                          <a:solidFill>
                            <a:schemeClr val="tx1"/>
                          </a:solidFill>
                          <a:latin typeface="+mn-lt"/>
                          <a:ea typeface="+mn-ea"/>
                          <a:cs typeface="+mn-cs"/>
                        </a:rPr>
                        <a:t>sl</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17193663"/>
                  </a:ext>
                </a:extLst>
              </a:tr>
              <a:tr h="357998">
                <a:tc>
                  <a:txBody>
                    <a:bodyPr/>
                    <a:lstStyle/>
                    <a:p>
                      <a:pPr algn="l" rtl="0"/>
                      <a:r>
                        <a:rPr lang="en-US" sz="1200" b="0" kern="1200" dirty="0">
                          <a:solidFill>
                            <a:schemeClr val="tx1"/>
                          </a:solidFill>
                          <a:latin typeface="+mn-lt"/>
                          <a:ea typeface="+mn-ea"/>
                          <a:cs typeface="+mn-cs"/>
                        </a:rPr>
                        <a:t>End landing</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err="1">
                          <a:solidFill>
                            <a:schemeClr val="tx1"/>
                          </a:solidFill>
                          <a:latin typeface="+mn-lt"/>
                          <a:ea typeface="+mn-ea"/>
                          <a:cs typeface="+mn-cs"/>
                        </a:rPr>
                        <a:t>el</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48887592"/>
                  </a:ext>
                </a:extLst>
              </a:tr>
              <a:tr h="357998">
                <a:tc>
                  <a:txBody>
                    <a:bodyPr/>
                    <a:lstStyle/>
                    <a:p>
                      <a:pPr algn="l" rtl="0"/>
                      <a:r>
                        <a:rPr lang="en-US" sz="1200" b="0" kern="1200" dirty="0">
                          <a:solidFill>
                            <a:schemeClr val="tx1"/>
                          </a:solidFill>
                          <a:latin typeface="+mn-lt"/>
                          <a:ea typeface="+mn-ea"/>
                          <a:cs typeface="+mn-cs"/>
                        </a:rPr>
                        <a:t>Start taxi</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err="1">
                          <a:solidFill>
                            <a:schemeClr val="tx1"/>
                          </a:solidFill>
                          <a:latin typeface="+mn-lt"/>
                          <a:ea typeface="+mn-ea"/>
                          <a:cs typeface="+mn-cs"/>
                        </a:rPr>
                        <a:t>st</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15912627"/>
                  </a:ext>
                </a:extLst>
              </a:tr>
              <a:tr h="357998">
                <a:tc>
                  <a:txBody>
                    <a:bodyPr/>
                    <a:lstStyle/>
                    <a:p>
                      <a:pPr algn="l" rtl="0"/>
                      <a:r>
                        <a:rPr lang="en-US" sz="1200" b="0" kern="1200" dirty="0">
                          <a:solidFill>
                            <a:schemeClr val="tx1"/>
                          </a:solidFill>
                          <a:latin typeface="+mn-lt"/>
                          <a:ea typeface="+mn-ea"/>
                          <a:cs typeface="+mn-cs"/>
                        </a:rPr>
                        <a:t>End taxi</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a:solidFill>
                            <a:schemeClr val="tx1"/>
                          </a:solidFill>
                          <a:latin typeface="+mn-lt"/>
                          <a:ea typeface="+mn-ea"/>
                          <a:cs typeface="+mn-cs"/>
                        </a:rPr>
                        <a:t>et</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8967065"/>
                  </a:ext>
                </a:extLst>
              </a:tr>
              <a:tr h="357998">
                <a:tc>
                  <a:txBody>
                    <a:bodyPr/>
                    <a:lstStyle/>
                    <a:p>
                      <a:pPr algn="l" rtl="0"/>
                      <a:r>
                        <a:rPr lang="en-US" sz="1200" b="0" kern="1200" dirty="0">
                          <a:solidFill>
                            <a:schemeClr val="tx1"/>
                          </a:solidFill>
                          <a:latin typeface="+mn-lt"/>
                          <a:ea typeface="+mn-ea"/>
                          <a:cs typeface="+mn-cs"/>
                        </a:rPr>
                        <a:t>Final state</a:t>
                      </a:r>
                      <a:endParaRPr lang="he-IL" sz="12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sz="1600" b="1" kern="1200" dirty="0">
                          <a:solidFill>
                            <a:schemeClr val="tx1"/>
                          </a:solidFill>
                          <a:latin typeface="+mn-lt"/>
                          <a:ea typeface="+mn-ea"/>
                          <a:cs typeface="+mn-cs"/>
                        </a:rPr>
                        <a:t>done</a:t>
                      </a:r>
                      <a:endParaRPr lang="he-IL" sz="16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412356"/>
                  </a:ext>
                </a:extLst>
              </a:tr>
            </a:tbl>
          </a:graphicData>
        </a:graphic>
      </p:graphicFrame>
      <p:sp>
        <p:nvSpPr>
          <p:cNvPr id="8" name="מציין מיקום טקסט 5">
            <a:extLst>
              <a:ext uri="{FF2B5EF4-FFF2-40B4-BE49-F238E27FC236}">
                <a16:creationId xmlns:a16="http://schemas.microsoft.com/office/drawing/2014/main" id="{DF3E3D06-B77E-48BC-9055-EED90F19EDFA}"/>
              </a:ext>
            </a:extLst>
          </p:cNvPr>
          <p:cNvSpPr txBox="1">
            <a:spLocks/>
          </p:cNvSpPr>
          <p:nvPr/>
        </p:nvSpPr>
        <p:spPr>
          <a:xfrm>
            <a:off x="636683" y="1189023"/>
            <a:ext cx="6010545" cy="3357581"/>
          </a:xfrm>
          <a:prstGeom prst="rect">
            <a:avLst/>
          </a:prstGeom>
        </p:spPr>
        <p:txBody>
          <a:bodyPr vert="horz" lIns="91440" tIns="45720" rIns="91440" bIns="45720" rtlCol="0" anchor="ctr">
            <a:normAutofit/>
          </a:bodyPr>
          <a:lst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l" rtl="0">
              <a:lnSpc>
                <a:spcPct val="150000"/>
              </a:lnSpc>
            </a:pPr>
            <a:r>
              <a:rPr lang="en-US" sz="2400" dirty="0">
                <a:solidFill>
                  <a:srgbClr val="002060"/>
                </a:solidFill>
              </a:rPr>
              <a:t>Plane Vector, Lane Vector</a:t>
            </a:r>
            <a:endParaRPr lang="en-US" sz="2400" dirty="0">
              <a:solidFill>
                <a:srgbClr val="002060"/>
              </a:solidFill>
              <a:cs typeface="Assistant" pitchFamily="2" charset="-79"/>
            </a:endParaRPr>
          </a:p>
          <a:p>
            <a:pPr algn="l" rtl="0">
              <a:lnSpc>
                <a:spcPct val="150000"/>
              </a:lnSpc>
            </a:pPr>
            <a:r>
              <a:rPr lang="en-US" sz="2400" dirty="0">
                <a:solidFill>
                  <a:srgbClr val="002060"/>
                </a:solidFill>
                <a:cs typeface="Assistant" pitchFamily="2" charset="-79"/>
              </a:rPr>
              <a:t>Holds ref to: </a:t>
            </a:r>
            <a:r>
              <a:rPr lang="en-US" sz="2400" dirty="0">
                <a:solidFill>
                  <a:srgbClr val="002060"/>
                </a:solidFill>
              </a:rPr>
              <a:t>Clock, </a:t>
            </a:r>
            <a:r>
              <a:rPr lang="en-US" sz="2400" dirty="0">
                <a:solidFill>
                  <a:srgbClr val="002060"/>
                </a:solidFill>
                <a:cs typeface="Assistant" pitchFamily="2" charset="-79"/>
              </a:rPr>
              <a:t>Events</a:t>
            </a:r>
          </a:p>
          <a:p>
            <a:pPr algn="l" rtl="0">
              <a:lnSpc>
                <a:spcPct val="150000"/>
              </a:lnSpc>
            </a:pPr>
            <a:r>
              <a:rPr lang="en-US" sz="2400" dirty="0">
                <a:solidFill>
                  <a:srgbClr val="002060"/>
                </a:solidFill>
              </a:rPr>
              <a:t>Listen to </a:t>
            </a:r>
            <a:r>
              <a:rPr lang="en-US" sz="2400" dirty="0">
                <a:solidFill>
                  <a:srgbClr val="002060"/>
                </a:solidFill>
                <a:cs typeface="Assistant" pitchFamily="2" charset="-79"/>
              </a:rPr>
              <a:t>: </a:t>
            </a:r>
            <a:r>
              <a:rPr lang="en-US" sz="2400" dirty="0">
                <a:solidFill>
                  <a:srgbClr val="002060"/>
                </a:solidFill>
              </a:rPr>
              <a:t>Simulator</a:t>
            </a:r>
            <a:endParaRPr lang="en-US" sz="2400" dirty="0">
              <a:solidFill>
                <a:srgbClr val="002060"/>
              </a:solidFill>
              <a:cs typeface="Assistant" pitchFamily="2" charset="-79"/>
            </a:endParaRPr>
          </a:p>
          <a:p>
            <a:pPr marL="0" indent="0" algn="l" rtl="0">
              <a:buFont typeface="Wingdings 3" charset="2"/>
              <a:buNone/>
            </a:pPr>
            <a:endParaRPr lang="en-US" dirty="0"/>
          </a:p>
        </p:txBody>
      </p:sp>
      <p:pic>
        <p:nvPicPr>
          <p:cNvPr id="10" name="תמונה 9">
            <a:extLst>
              <a:ext uri="{FF2B5EF4-FFF2-40B4-BE49-F238E27FC236}">
                <a16:creationId xmlns:a16="http://schemas.microsoft.com/office/drawing/2014/main" id="{B1723603-6D21-4854-B945-5DDAD24E8535}"/>
              </a:ext>
            </a:extLst>
          </p:cNvPr>
          <p:cNvPicPr>
            <a:picLocks noChangeAspect="1"/>
          </p:cNvPicPr>
          <p:nvPr/>
        </p:nvPicPr>
        <p:blipFill>
          <a:blip r:embed="rId3"/>
          <a:stretch>
            <a:fillRect/>
          </a:stretch>
        </p:blipFill>
        <p:spPr>
          <a:xfrm>
            <a:off x="8424505" y="252375"/>
            <a:ext cx="3122453" cy="1458950"/>
          </a:xfrm>
          <a:prstGeom prst="rect">
            <a:avLst/>
          </a:prstGeom>
        </p:spPr>
      </p:pic>
    </p:spTree>
    <p:extLst>
      <p:ext uri="{BB962C8B-B14F-4D97-AF65-F5344CB8AC3E}">
        <p14:creationId xmlns:p14="http://schemas.microsoft.com/office/powerpoint/2010/main" val="40222417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A89DB29-573A-4FA8-BC7D-7A78F7A84C6B}"/>
              </a:ext>
            </a:extLst>
          </p:cNvPr>
          <p:cNvSpPr>
            <a:spLocks noGrp="1"/>
          </p:cNvSpPr>
          <p:nvPr>
            <p:ph type="title"/>
          </p:nvPr>
        </p:nvSpPr>
        <p:spPr>
          <a:xfrm>
            <a:off x="762394" y="609600"/>
            <a:ext cx="8596668" cy="1320800"/>
          </a:xfrm>
        </p:spPr>
        <p:txBody>
          <a:bodyPr>
            <a:normAutofit/>
          </a:bodyPr>
          <a:lstStyle/>
          <a:p>
            <a:pPr algn="ctr"/>
            <a:r>
              <a:rPr lang="en-US" b="1" dirty="0">
                <a:solidFill>
                  <a:srgbClr val="002060"/>
                </a:solidFill>
                <a:cs typeface="Assistant" pitchFamily="2" charset="-79"/>
              </a:rPr>
              <a:t>Interrupt module</a:t>
            </a:r>
            <a:endParaRPr lang="he-IL" b="1" dirty="0">
              <a:solidFill>
                <a:srgbClr val="002060"/>
              </a:solidFill>
              <a:cs typeface="Assistant" pitchFamily="2" charset="-79"/>
            </a:endParaRPr>
          </a:p>
        </p:txBody>
      </p:sp>
      <p:sp>
        <p:nvSpPr>
          <p:cNvPr id="4" name="מציין מיקום טקסט 5">
            <a:extLst>
              <a:ext uri="{FF2B5EF4-FFF2-40B4-BE49-F238E27FC236}">
                <a16:creationId xmlns:a16="http://schemas.microsoft.com/office/drawing/2014/main" id="{EAFDB282-E0BF-4DCD-A708-0326079D1E4D}"/>
              </a:ext>
            </a:extLst>
          </p:cNvPr>
          <p:cNvSpPr txBox="1">
            <a:spLocks/>
          </p:cNvSpPr>
          <p:nvPr/>
        </p:nvSpPr>
        <p:spPr>
          <a:xfrm>
            <a:off x="762394" y="1350335"/>
            <a:ext cx="6010545" cy="3357581"/>
          </a:xfrm>
          <a:prstGeom prst="rect">
            <a:avLst/>
          </a:prstGeom>
        </p:spPr>
        <p:txBody>
          <a:bodyPr vert="horz" lIns="91440" tIns="45720" rIns="91440" bIns="45720" rtlCol="0" anchor="ctr">
            <a:normAutofit/>
          </a:bodyPr>
          <a:lst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l" rtl="0">
              <a:lnSpc>
                <a:spcPct val="150000"/>
              </a:lnSpc>
            </a:pPr>
            <a:r>
              <a:rPr lang="en-US" sz="2400" dirty="0">
                <a:solidFill>
                  <a:srgbClr val="002060"/>
                </a:solidFill>
              </a:rPr>
              <a:t>Action count, duration</a:t>
            </a:r>
            <a:endParaRPr lang="en-US" sz="2400" dirty="0">
              <a:solidFill>
                <a:srgbClr val="002060"/>
              </a:solidFill>
              <a:cs typeface="Assistant" pitchFamily="2" charset="-79"/>
            </a:endParaRPr>
          </a:p>
          <a:p>
            <a:pPr algn="l" rtl="0">
              <a:lnSpc>
                <a:spcPct val="150000"/>
              </a:lnSpc>
            </a:pPr>
            <a:r>
              <a:rPr lang="en-US" sz="2400" dirty="0">
                <a:solidFill>
                  <a:srgbClr val="002060"/>
                </a:solidFill>
                <a:cs typeface="Assistant" pitchFamily="2" charset="-79"/>
              </a:rPr>
              <a:t>Holds ref to: </a:t>
            </a:r>
            <a:r>
              <a:rPr lang="en-US" sz="2400" dirty="0">
                <a:solidFill>
                  <a:srgbClr val="002060"/>
                </a:solidFill>
              </a:rPr>
              <a:t>Clock, </a:t>
            </a:r>
            <a:r>
              <a:rPr lang="en-US" sz="2400" dirty="0">
                <a:solidFill>
                  <a:srgbClr val="002060"/>
                </a:solidFill>
                <a:cs typeface="Assistant" pitchFamily="2" charset="-79"/>
              </a:rPr>
              <a:t>Events</a:t>
            </a:r>
          </a:p>
          <a:p>
            <a:pPr algn="l" rtl="0">
              <a:lnSpc>
                <a:spcPct val="150000"/>
              </a:lnSpc>
            </a:pPr>
            <a:r>
              <a:rPr lang="en-US" sz="2400" dirty="0">
                <a:solidFill>
                  <a:srgbClr val="002060"/>
                </a:solidFill>
              </a:rPr>
              <a:t>Listen to </a:t>
            </a:r>
            <a:r>
              <a:rPr lang="en-US" sz="2400" dirty="0">
                <a:solidFill>
                  <a:srgbClr val="002060"/>
                </a:solidFill>
                <a:cs typeface="Assistant" pitchFamily="2" charset="-79"/>
              </a:rPr>
              <a:t>: </a:t>
            </a:r>
            <a:r>
              <a:rPr lang="en-US" sz="2400" dirty="0">
                <a:solidFill>
                  <a:srgbClr val="002060"/>
                </a:solidFill>
              </a:rPr>
              <a:t>Controller</a:t>
            </a:r>
            <a:endParaRPr lang="en-US" sz="2400" dirty="0">
              <a:solidFill>
                <a:srgbClr val="002060"/>
              </a:solidFill>
              <a:cs typeface="Assistant" pitchFamily="2" charset="-79"/>
            </a:endParaRPr>
          </a:p>
          <a:p>
            <a:pPr marL="0" indent="0" algn="l" rtl="0">
              <a:buFont typeface="Wingdings 3" charset="2"/>
              <a:buNone/>
            </a:pPr>
            <a:endParaRPr lang="en-US" dirty="0"/>
          </a:p>
        </p:txBody>
      </p:sp>
      <p:pic>
        <p:nvPicPr>
          <p:cNvPr id="8" name="תמונה 7" descr="תמונה שמכילה טקסט, חוץ, שלט&#10;&#10;התיאור נוצר באופן אוטומטי">
            <a:extLst>
              <a:ext uri="{FF2B5EF4-FFF2-40B4-BE49-F238E27FC236}">
                <a16:creationId xmlns:a16="http://schemas.microsoft.com/office/drawing/2014/main" id="{EFCE9CB3-D2BC-47F7-BE28-F15A1A100B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74589" y="3144876"/>
            <a:ext cx="2438400" cy="2438400"/>
          </a:xfrm>
          <a:prstGeom prst="rect">
            <a:avLst/>
          </a:prstGeom>
        </p:spPr>
      </p:pic>
      <p:pic>
        <p:nvPicPr>
          <p:cNvPr id="6" name="תמונה 5">
            <a:extLst>
              <a:ext uri="{FF2B5EF4-FFF2-40B4-BE49-F238E27FC236}">
                <a16:creationId xmlns:a16="http://schemas.microsoft.com/office/drawing/2014/main" id="{EB3CEE90-5C7B-40E1-BC67-01BBE7F5CE2B}"/>
              </a:ext>
            </a:extLst>
          </p:cNvPr>
          <p:cNvPicPr>
            <a:picLocks noChangeAspect="1"/>
          </p:cNvPicPr>
          <p:nvPr/>
        </p:nvPicPr>
        <p:blipFill>
          <a:blip r:embed="rId4"/>
          <a:stretch>
            <a:fillRect/>
          </a:stretch>
        </p:blipFill>
        <p:spPr>
          <a:xfrm>
            <a:off x="8424505" y="252375"/>
            <a:ext cx="3122453" cy="1458950"/>
          </a:xfrm>
          <a:prstGeom prst="rect">
            <a:avLst/>
          </a:prstGeom>
        </p:spPr>
      </p:pic>
    </p:spTree>
    <p:extLst>
      <p:ext uri="{BB962C8B-B14F-4D97-AF65-F5344CB8AC3E}">
        <p14:creationId xmlns:p14="http://schemas.microsoft.com/office/powerpoint/2010/main" val="14504173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9388EF69-FA8E-402B-A5A6-B6939A3129A5}"/>
              </a:ext>
            </a:extLst>
          </p:cNvPr>
          <p:cNvPicPr>
            <a:picLocks noChangeAspect="1"/>
          </p:cNvPicPr>
          <p:nvPr/>
        </p:nvPicPr>
        <p:blipFill>
          <a:blip r:embed="rId3"/>
          <a:stretch>
            <a:fillRect/>
          </a:stretch>
        </p:blipFill>
        <p:spPr>
          <a:xfrm>
            <a:off x="765176" y="1646363"/>
            <a:ext cx="3886742" cy="4544059"/>
          </a:xfrm>
          <a:prstGeom prst="rect">
            <a:avLst/>
          </a:prstGeom>
        </p:spPr>
      </p:pic>
      <p:pic>
        <p:nvPicPr>
          <p:cNvPr id="11" name="תמונה 10">
            <a:extLst>
              <a:ext uri="{FF2B5EF4-FFF2-40B4-BE49-F238E27FC236}">
                <a16:creationId xmlns:a16="http://schemas.microsoft.com/office/drawing/2014/main" id="{8B8E2101-6FB9-48EB-BF49-8EEC9A35F021}"/>
              </a:ext>
            </a:extLst>
          </p:cNvPr>
          <p:cNvPicPr>
            <a:picLocks noChangeAspect="1"/>
          </p:cNvPicPr>
          <p:nvPr/>
        </p:nvPicPr>
        <p:blipFill rotWithShape="1">
          <a:blip r:embed="rId4"/>
          <a:srcRect t="7915"/>
          <a:stretch/>
        </p:blipFill>
        <p:spPr>
          <a:xfrm>
            <a:off x="5765578" y="1646362"/>
            <a:ext cx="4866979" cy="4544059"/>
          </a:xfrm>
          <a:prstGeom prst="rect">
            <a:avLst/>
          </a:prstGeom>
        </p:spPr>
      </p:pic>
      <p:sp>
        <p:nvSpPr>
          <p:cNvPr id="12" name="כותרת 1">
            <a:extLst>
              <a:ext uri="{FF2B5EF4-FFF2-40B4-BE49-F238E27FC236}">
                <a16:creationId xmlns:a16="http://schemas.microsoft.com/office/drawing/2014/main" id="{32DA3E7D-C357-4C89-812C-BF02EB680D0B}"/>
              </a:ext>
            </a:extLst>
          </p:cNvPr>
          <p:cNvSpPr>
            <a:spLocks noGrp="1"/>
          </p:cNvSpPr>
          <p:nvPr>
            <p:ph type="title"/>
          </p:nvPr>
        </p:nvSpPr>
        <p:spPr>
          <a:xfrm>
            <a:off x="868719" y="192156"/>
            <a:ext cx="8596668" cy="869122"/>
          </a:xfrm>
        </p:spPr>
        <p:txBody>
          <a:bodyPr>
            <a:normAutofit/>
          </a:bodyPr>
          <a:lstStyle/>
          <a:p>
            <a:pPr algn="ctr"/>
            <a:r>
              <a:rPr lang="en-US" b="1" dirty="0">
                <a:solidFill>
                  <a:srgbClr val="002060"/>
                </a:solidFill>
                <a:cs typeface="Assistant" pitchFamily="2" charset="-79"/>
              </a:rPr>
              <a:t>Log output</a:t>
            </a:r>
            <a:endParaRPr lang="he-IL" b="1" dirty="0">
              <a:solidFill>
                <a:srgbClr val="002060"/>
              </a:solidFill>
              <a:cs typeface="Assistant" pitchFamily="2" charset="-79"/>
            </a:endParaRPr>
          </a:p>
        </p:txBody>
      </p:sp>
      <p:sp>
        <p:nvSpPr>
          <p:cNvPr id="2" name="תיבת טקסט 1">
            <a:extLst>
              <a:ext uri="{FF2B5EF4-FFF2-40B4-BE49-F238E27FC236}">
                <a16:creationId xmlns:a16="http://schemas.microsoft.com/office/drawing/2014/main" id="{05CC8812-B442-4A03-9FFE-CC892E7089C1}"/>
              </a:ext>
            </a:extLst>
          </p:cNvPr>
          <p:cNvSpPr txBox="1"/>
          <p:nvPr/>
        </p:nvSpPr>
        <p:spPr>
          <a:xfrm>
            <a:off x="765175" y="1258332"/>
            <a:ext cx="2854325" cy="369332"/>
          </a:xfrm>
          <a:prstGeom prst="rect">
            <a:avLst/>
          </a:prstGeom>
          <a:noFill/>
        </p:spPr>
        <p:txBody>
          <a:bodyPr wrap="square" rtlCol="1">
            <a:spAutoFit/>
          </a:bodyPr>
          <a:lstStyle/>
          <a:p>
            <a:pPr algn="l"/>
            <a:r>
              <a:rPr lang="en-US" dirty="0">
                <a:solidFill>
                  <a:srgbClr val="002060"/>
                </a:solidFill>
              </a:rPr>
              <a:t>Run – without interrupts</a:t>
            </a:r>
            <a:endParaRPr lang="he-IL" dirty="0">
              <a:solidFill>
                <a:srgbClr val="002060"/>
              </a:solidFill>
            </a:endParaRPr>
          </a:p>
        </p:txBody>
      </p:sp>
      <p:sp>
        <p:nvSpPr>
          <p:cNvPr id="6" name="תיבת טקסט 5">
            <a:extLst>
              <a:ext uri="{FF2B5EF4-FFF2-40B4-BE49-F238E27FC236}">
                <a16:creationId xmlns:a16="http://schemas.microsoft.com/office/drawing/2014/main" id="{EFF63DAB-42E3-4FD3-8CE4-1ACAAABEA57D}"/>
              </a:ext>
            </a:extLst>
          </p:cNvPr>
          <p:cNvSpPr txBox="1"/>
          <p:nvPr/>
        </p:nvSpPr>
        <p:spPr>
          <a:xfrm>
            <a:off x="5765577" y="1258332"/>
            <a:ext cx="3124423" cy="369332"/>
          </a:xfrm>
          <a:prstGeom prst="rect">
            <a:avLst/>
          </a:prstGeom>
          <a:noFill/>
        </p:spPr>
        <p:txBody>
          <a:bodyPr wrap="square" rtlCol="1">
            <a:spAutoFit/>
          </a:bodyPr>
          <a:lstStyle/>
          <a:p>
            <a:pPr algn="l"/>
            <a:r>
              <a:rPr lang="en-US" dirty="0">
                <a:solidFill>
                  <a:srgbClr val="002060"/>
                </a:solidFill>
              </a:rPr>
              <a:t>Run – with interrupts</a:t>
            </a:r>
            <a:endParaRPr lang="he-IL" dirty="0">
              <a:solidFill>
                <a:srgbClr val="002060"/>
              </a:solidFill>
            </a:endParaRPr>
          </a:p>
        </p:txBody>
      </p:sp>
    </p:spTree>
    <p:extLst>
      <p:ext uri="{BB962C8B-B14F-4D97-AF65-F5344CB8AC3E}">
        <p14:creationId xmlns:p14="http://schemas.microsoft.com/office/powerpoint/2010/main" val="26596553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כותרת 1">
            <a:extLst>
              <a:ext uri="{FF2B5EF4-FFF2-40B4-BE49-F238E27FC236}">
                <a16:creationId xmlns:a16="http://schemas.microsoft.com/office/drawing/2014/main" id="{93B5F706-A804-47DC-865E-3C7CE1F9E864}"/>
              </a:ext>
            </a:extLst>
          </p:cNvPr>
          <p:cNvSpPr>
            <a:spLocks noGrp="1"/>
          </p:cNvSpPr>
          <p:nvPr>
            <p:ph type="title"/>
          </p:nvPr>
        </p:nvSpPr>
        <p:spPr>
          <a:xfrm>
            <a:off x="911250" y="362277"/>
            <a:ext cx="8596668" cy="869122"/>
          </a:xfrm>
        </p:spPr>
        <p:txBody>
          <a:bodyPr>
            <a:normAutofit fontScale="90000"/>
          </a:bodyPr>
          <a:lstStyle/>
          <a:p>
            <a:pPr algn="ctr"/>
            <a:r>
              <a:rPr lang="en-US" b="1" dirty="0">
                <a:solidFill>
                  <a:srgbClr val="002060"/>
                </a:solidFill>
                <a:cs typeface="Assistant" pitchFamily="2" charset="-79"/>
              </a:rPr>
              <a:t>Log output</a:t>
            </a:r>
            <a:br>
              <a:rPr lang="en-US" b="1" dirty="0">
                <a:solidFill>
                  <a:srgbClr val="002060"/>
                </a:solidFill>
                <a:cs typeface="Assistant" pitchFamily="2" charset="-79"/>
              </a:rPr>
            </a:br>
            <a:r>
              <a:rPr lang="en-US" sz="2000" b="1" dirty="0">
                <a:solidFill>
                  <a:srgbClr val="002060"/>
                </a:solidFill>
                <a:cs typeface="Assistant" pitchFamily="2" charset="-79"/>
              </a:rPr>
              <a:t>Replanning</a:t>
            </a:r>
            <a:endParaRPr lang="he-IL" b="1" dirty="0">
              <a:solidFill>
                <a:srgbClr val="002060"/>
              </a:solidFill>
              <a:cs typeface="Assistant" pitchFamily="2" charset="-79"/>
            </a:endParaRPr>
          </a:p>
        </p:txBody>
      </p:sp>
      <p:pic>
        <p:nvPicPr>
          <p:cNvPr id="5" name="תמונה 4">
            <a:extLst>
              <a:ext uri="{FF2B5EF4-FFF2-40B4-BE49-F238E27FC236}">
                <a16:creationId xmlns:a16="http://schemas.microsoft.com/office/drawing/2014/main" id="{D6729ED8-9DBC-4A38-B24A-44AB5A07904C}"/>
              </a:ext>
            </a:extLst>
          </p:cNvPr>
          <p:cNvPicPr>
            <a:picLocks noChangeAspect="1"/>
          </p:cNvPicPr>
          <p:nvPr/>
        </p:nvPicPr>
        <p:blipFill>
          <a:blip r:embed="rId3"/>
          <a:stretch>
            <a:fillRect/>
          </a:stretch>
        </p:blipFill>
        <p:spPr>
          <a:xfrm>
            <a:off x="733869" y="1951664"/>
            <a:ext cx="3886742" cy="4544059"/>
          </a:xfrm>
          <a:prstGeom prst="rect">
            <a:avLst/>
          </a:prstGeom>
        </p:spPr>
      </p:pic>
      <p:grpSp>
        <p:nvGrpSpPr>
          <p:cNvPr id="12" name="קבוצה 11">
            <a:extLst>
              <a:ext uri="{FF2B5EF4-FFF2-40B4-BE49-F238E27FC236}">
                <a16:creationId xmlns:a16="http://schemas.microsoft.com/office/drawing/2014/main" id="{1891E9B0-F895-4CF1-90A8-2675A8A997B2}"/>
              </a:ext>
            </a:extLst>
          </p:cNvPr>
          <p:cNvGrpSpPr/>
          <p:nvPr/>
        </p:nvGrpSpPr>
        <p:grpSpPr>
          <a:xfrm>
            <a:off x="5713116" y="1951664"/>
            <a:ext cx="4848902" cy="3572374"/>
            <a:chOff x="4659016" y="1231399"/>
            <a:chExt cx="4848902" cy="3572374"/>
          </a:xfrm>
        </p:grpSpPr>
        <p:pic>
          <p:nvPicPr>
            <p:cNvPr id="8" name="תמונה 7">
              <a:extLst>
                <a:ext uri="{FF2B5EF4-FFF2-40B4-BE49-F238E27FC236}">
                  <a16:creationId xmlns:a16="http://schemas.microsoft.com/office/drawing/2014/main" id="{E83FBC0D-DEDB-451E-9D94-B83219045D73}"/>
                </a:ext>
              </a:extLst>
            </p:cNvPr>
            <p:cNvPicPr>
              <a:picLocks noChangeAspect="1"/>
            </p:cNvPicPr>
            <p:nvPr/>
          </p:nvPicPr>
          <p:blipFill>
            <a:blip r:embed="rId4"/>
            <a:stretch>
              <a:fillRect/>
            </a:stretch>
          </p:blipFill>
          <p:spPr>
            <a:xfrm>
              <a:off x="4659016" y="1231399"/>
              <a:ext cx="4848902" cy="3572374"/>
            </a:xfrm>
            <a:prstGeom prst="rect">
              <a:avLst/>
            </a:prstGeom>
          </p:spPr>
        </p:pic>
        <p:sp>
          <p:nvSpPr>
            <p:cNvPr id="9" name="מלבן 8">
              <a:extLst>
                <a:ext uri="{FF2B5EF4-FFF2-40B4-BE49-F238E27FC236}">
                  <a16:creationId xmlns:a16="http://schemas.microsoft.com/office/drawing/2014/main" id="{0C00EC4E-14E8-4AF2-8875-9905DF9A9036}"/>
                </a:ext>
              </a:extLst>
            </p:cNvPr>
            <p:cNvSpPr/>
            <p:nvPr/>
          </p:nvSpPr>
          <p:spPr>
            <a:xfrm>
              <a:off x="5029200" y="2489200"/>
              <a:ext cx="4076700" cy="3429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cxnSp>
          <p:nvCxnSpPr>
            <p:cNvPr id="11" name="מחבר חץ ישר 10">
              <a:extLst>
                <a:ext uri="{FF2B5EF4-FFF2-40B4-BE49-F238E27FC236}">
                  <a16:creationId xmlns:a16="http://schemas.microsoft.com/office/drawing/2014/main" id="{8EDABEA3-5579-4C64-A7C3-48AA54ACA2FB}"/>
                </a:ext>
              </a:extLst>
            </p:cNvPr>
            <p:cNvCxnSpPr/>
            <p:nvPr/>
          </p:nvCxnSpPr>
          <p:spPr>
            <a:xfrm flipH="1">
              <a:off x="8026400" y="4635500"/>
              <a:ext cx="1003300"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4" name="תיבת טקסט 13">
            <a:extLst>
              <a:ext uri="{FF2B5EF4-FFF2-40B4-BE49-F238E27FC236}">
                <a16:creationId xmlns:a16="http://schemas.microsoft.com/office/drawing/2014/main" id="{C8F92E3B-1373-4473-B0AD-2DD339AAB056}"/>
              </a:ext>
            </a:extLst>
          </p:cNvPr>
          <p:cNvSpPr txBox="1"/>
          <p:nvPr/>
        </p:nvSpPr>
        <p:spPr>
          <a:xfrm>
            <a:off x="5713115" y="1543230"/>
            <a:ext cx="4300393" cy="369332"/>
          </a:xfrm>
          <a:prstGeom prst="rect">
            <a:avLst/>
          </a:prstGeom>
          <a:noFill/>
        </p:spPr>
        <p:txBody>
          <a:bodyPr wrap="square" rtlCol="1">
            <a:spAutoFit/>
          </a:bodyPr>
          <a:lstStyle/>
          <a:p>
            <a:pPr algn="l"/>
            <a:r>
              <a:rPr lang="en-US" dirty="0">
                <a:solidFill>
                  <a:srgbClr val="002060"/>
                </a:solidFill>
              </a:rPr>
              <a:t>Run with replanning – with interrupts</a:t>
            </a:r>
            <a:endParaRPr lang="he-IL" dirty="0">
              <a:solidFill>
                <a:srgbClr val="002060"/>
              </a:solidFill>
            </a:endParaRPr>
          </a:p>
        </p:txBody>
      </p:sp>
      <p:sp>
        <p:nvSpPr>
          <p:cNvPr id="15" name="תיבת טקסט 14">
            <a:extLst>
              <a:ext uri="{FF2B5EF4-FFF2-40B4-BE49-F238E27FC236}">
                <a16:creationId xmlns:a16="http://schemas.microsoft.com/office/drawing/2014/main" id="{22729245-C334-4099-B151-437C17AAB09D}"/>
              </a:ext>
            </a:extLst>
          </p:cNvPr>
          <p:cNvSpPr txBox="1"/>
          <p:nvPr/>
        </p:nvSpPr>
        <p:spPr>
          <a:xfrm>
            <a:off x="733869" y="1582332"/>
            <a:ext cx="2854325" cy="369332"/>
          </a:xfrm>
          <a:prstGeom prst="rect">
            <a:avLst/>
          </a:prstGeom>
          <a:noFill/>
        </p:spPr>
        <p:txBody>
          <a:bodyPr wrap="square" rtlCol="1">
            <a:spAutoFit/>
          </a:bodyPr>
          <a:lstStyle/>
          <a:p>
            <a:pPr algn="l"/>
            <a:r>
              <a:rPr lang="en-US" dirty="0">
                <a:solidFill>
                  <a:srgbClr val="002060"/>
                </a:solidFill>
              </a:rPr>
              <a:t>Run – without interrupts</a:t>
            </a:r>
            <a:endParaRPr lang="he-IL" dirty="0">
              <a:solidFill>
                <a:srgbClr val="002060"/>
              </a:solidFill>
            </a:endParaRPr>
          </a:p>
        </p:txBody>
      </p:sp>
    </p:spTree>
    <p:extLst>
      <p:ext uri="{BB962C8B-B14F-4D97-AF65-F5344CB8AC3E}">
        <p14:creationId xmlns:p14="http://schemas.microsoft.com/office/powerpoint/2010/main" val="22650130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כותרת 1">
            <a:extLst>
              <a:ext uri="{FF2B5EF4-FFF2-40B4-BE49-F238E27FC236}">
                <a16:creationId xmlns:a16="http://schemas.microsoft.com/office/drawing/2014/main" id="{93B5F706-A804-47DC-865E-3C7CE1F9E864}"/>
              </a:ext>
            </a:extLst>
          </p:cNvPr>
          <p:cNvSpPr>
            <a:spLocks noGrp="1"/>
          </p:cNvSpPr>
          <p:nvPr>
            <p:ph type="title"/>
          </p:nvPr>
        </p:nvSpPr>
        <p:spPr>
          <a:xfrm>
            <a:off x="911250" y="362277"/>
            <a:ext cx="8596668" cy="869122"/>
          </a:xfrm>
        </p:spPr>
        <p:txBody>
          <a:bodyPr>
            <a:normAutofit fontScale="90000"/>
          </a:bodyPr>
          <a:lstStyle/>
          <a:p>
            <a:pPr algn="ctr"/>
            <a:r>
              <a:rPr lang="en-US" b="1" dirty="0">
                <a:solidFill>
                  <a:srgbClr val="002060"/>
                </a:solidFill>
                <a:cs typeface="Assistant" pitchFamily="2" charset="-79"/>
              </a:rPr>
              <a:t>Log output</a:t>
            </a:r>
            <a:br>
              <a:rPr lang="en-US" b="1" dirty="0">
                <a:solidFill>
                  <a:srgbClr val="002060"/>
                </a:solidFill>
                <a:cs typeface="Assistant" pitchFamily="2" charset="-79"/>
              </a:rPr>
            </a:br>
            <a:r>
              <a:rPr lang="en-US" sz="2000" b="1" dirty="0">
                <a:solidFill>
                  <a:srgbClr val="002060"/>
                </a:solidFill>
                <a:cs typeface="Assistant" pitchFamily="2" charset="-79"/>
              </a:rPr>
              <a:t>Replanning</a:t>
            </a:r>
            <a:endParaRPr lang="he-IL" b="1" dirty="0">
              <a:solidFill>
                <a:srgbClr val="002060"/>
              </a:solidFill>
              <a:cs typeface="Assistant" pitchFamily="2" charset="-79"/>
            </a:endParaRPr>
          </a:p>
        </p:txBody>
      </p:sp>
      <p:pic>
        <p:nvPicPr>
          <p:cNvPr id="11" name="תמונה 10">
            <a:extLst>
              <a:ext uri="{FF2B5EF4-FFF2-40B4-BE49-F238E27FC236}">
                <a16:creationId xmlns:a16="http://schemas.microsoft.com/office/drawing/2014/main" id="{61BC1E41-8CB0-474E-9B4A-3BA5FBE96ED2}"/>
              </a:ext>
            </a:extLst>
          </p:cNvPr>
          <p:cNvPicPr>
            <a:picLocks noChangeAspect="1"/>
          </p:cNvPicPr>
          <p:nvPr/>
        </p:nvPicPr>
        <p:blipFill>
          <a:blip r:embed="rId3"/>
          <a:stretch>
            <a:fillRect/>
          </a:stretch>
        </p:blipFill>
        <p:spPr>
          <a:xfrm>
            <a:off x="7437128" y="1458702"/>
            <a:ext cx="4429743" cy="3781953"/>
          </a:xfrm>
          <a:prstGeom prst="rect">
            <a:avLst/>
          </a:prstGeom>
        </p:spPr>
      </p:pic>
      <p:grpSp>
        <p:nvGrpSpPr>
          <p:cNvPr id="14" name="קבוצה 13">
            <a:extLst>
              <a:ext uri="{FF2B5EF4-FFF2-40B4-BE49-F238E27FC236}">
                <a16:creationId xmlns:a16="http://schemas.microsoft.com/office/drawing/2014/main" id="{C705AE70-9DF4-4738-B96D-2AB9DEBAD009}"/>
              </a:ext>
            </a:extLst>
          </p:cNvPr>
          <p:cNvGrpSpPr/>
          <p:nvPr/>
        </p:nvGrpSpPr>
        <p:grpSpPr>
          <a:xfrm>
            <a:off x="209839" y="1617344"/>
            <a:ext cx="3372321" cy="1152686"/>
            <a:chOff x="209839" y="1617344"/>
            <a:chExt cx="3372321" cy="1152686"/>
          </a:xfrm>
        </p:grpSpPr>
        <p:pic>
          <p:nvPicPr>
            <p:cNvPr id="3" name="תמונה 2">
              <a:extLst>
                <a:ext uri="{FF2B5EF4-FFF2-40B4-BE49-F238E27FC236}">
                  <a16:creationId xmlns:a16="http://schemas.microsoft.com/office/drawing/2014/main" id="{AFD697CF-A4EA-400A-9BBD-1A55D4AD6D6A}"/>
                </a:ext>
              </a:extLst>
            </p:cNvPr>
            <p:cNvPicPr>
              <a:picLocks noChangeAspect="1"/>
            </p:cNvPicPr>
            <p:nvPr/>
          </p:nvPicPr>
          <p:blipFill>
            <a:blip r:embed="rId4"/>
            <a:stretch>
              <a:fillRect/>
            </a:stretch>
          </p:blipFill>
          <p:spPr>
            <a:xfrm>
              <a:off x="209839" y="1617344"/>
              <a:ext cx="3372321" cy="1152686"/>
            </a:xfrm>
            <a:prstGeom prst="rect">
              <a:avLst/>
            </a:prstGeom>
          </p:spPr>
        </p:pic>
        <p:sp>
          <p:nvSpPr>
            <p:cNvPr id="12" name="מלבן 11">
              <a:extLst>
                <a:ext uri="{FF2B5EF4-FFF2-40B4-BE49-F238E27FC236}">
                  <a16:creationId xmlns:a16="http://schemas.microsoft.com/office/drawing/2014/main" id="{6F479F1F-6389-4A35-91D3-4C3D6790B17F}"/>
                </a:ext>
              </a:extLst>
            </p:cNvPr>
            <p:cNvSpPr/>
            <p:nvPr/>
          </p:nvSpPr>
          <p:spPr>
            <a:xfrm>
              <a:off x="2019300" y="1633955"/>
              <a:ext cx="1054100" cy="20632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grpSp>
        <p:nvGrpSpPr>
          <p:cNvPr id="17" name="קבוצה 16">
            <a:extLst>
              <a:ext uri="{FF2B5EF4-FFF2-40B4-BE49-F238E27FC236}">
                <a16:creationId xmlns:a16="http://schemas.microsoft.com/office/drawing/2014/main" id="{FCF3A68C-5546-41FF-82DE-F839BE1D01A7}"/>
              </a:ext>
            </a:extLst>
          </p:cNvPr>
          <p:cNvGrpSpPr/>
          <p:nvPr/>
        </p:nvGrpSpPr>
        <p:grpSpPr>
          <a:xfrm>
            <a:off x="209839" y="3678338"/>
            <a:ext cx="6597361" cy="1562318"/>
            <a:chOff x="209839" y="3678338"/>
            <a:chExt cx="6597361" cy="1562318"/>
          </a:xfrm>
        </p:grpSpPr>
        <p:pic>
          <p:nvPicPr>
            <p:cNvPr id="7" name="תמונה 6">
              <a:extLst>
                <a:ext uri="{FF2B5EF4-FFF2-40B4-BE49-F238E27FC236}">
                  <a16:creationId xmlns:a16="http://schemas.microsoft.com/office/drawing/2014/main" id="{727EF30D-77B2-4A77-9417-AF6C21A3B4CD}"/>
                </a:ext>
              </a:extLst>
            </p:cNvPr>
            <p:cNvPicPr>
              <a:picLocks noChangeAspect="1"/>
            </p:cNvPicPr>
            <p:nvPr/>
          </p:nvPicPr>
          <p:blipFill>
            <a:blip r:embed="rId5"/>
            <a:stretch>
              <a:fillRect/>
            </a:stretch>
          </p:blipFill>
          <p:spPr>
            <a:xfrm>
              <a:off x="209839" y="3678338"/>
              <a:ext cx="6597361" cy="1562318"/>
            </a:xfrm>
            <a:prstGeom prst="rect">
              <a:avLst/>
            </a:prstGeom>
          </p:spPr>
        </p:pic>
        <p:sp>
          <p:nvSpPr>
            <p:cNvPr id="13" name="מלבן 12">
              <a:extLst>
                <a:ext uri="{FF2B5EF4-FFF2-40B4-BE49-F238E27FC236}">
                  <a16:creationId xmlns:a16="http://schemas.microsoft.com/office/drawing/2014/main" id="{207F9044-0478-468B-8237-C7A5BAC51D30}"/>
                </a:ext>
              </a:extLst>
            </p:cNvPr>
            <p:cNvSpPr/>
            <p:nvPr/>
          </p:nvSpPr>
          <p:spPr>
            <a:xfrm>
              <a:off x="1803400" y="3678339"/>
              <a:ext cx="1270000" cy="24596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sp>
        <p:nvSpPr>
          <p:cNvPr id="15" name="תיבת טקסט 14">
            <a:extLst>
              <a:ext uri="{FF2B5EF4-FFF2-40B4-BE49-F238E27FC236}">
                <a16:creationId xmlns:a16="http://schemas.microsoft.com/office/drawing/2014/main" id="{62135FA8-E92B-41EC-B78A-B5B8ED78CF47}"/>
              </a:ext>
            </a:extLst>
          </p:cNvPr>
          <p:cNvSpPr txBox="1"/>
          <p:nvPr/>
        </p:nvSpPr>
        <p:spPr>
          <a:xfrm>
            <a:off x="209839" y="1248011"/>
            <a:ext cx="3342582" cy="369332"/>
          </a:xfrm>
          <a:prstGeom prst="rect">
            <a:avLst/>
          </a:prstGeom>
          <a:noFill/>
        </p:spPr>
        <p:txBody>
          <a:bodyPr wrap="none" rtlCol="1">
            <a:spAutoFit/>
          </a:bodyPr>
          <a:lstStyle/>
          <a:p>
            <a:pPr algn="l"/>
            <a:r>
              <a:rPr lang="en-US" dirty="0">
                <a:solidFill>
                  <a:srgbClr val="002060"/>
                </a:solidFill>
              </a:rPr>
              <a:t>New config for the replanning </a:t>
            </a:r>
            <a:endParaRPr lang="he-IL" dirty="0">
              <a:solidFill>
                <a:srgbClr val="002060"/>
              </a:solidFill>
            </a:endParaRPr>
          </a:p>
        </p:txBody>
      </p:sp>
      <p:sp>
        <p:nvSpPr>
          <p:cNvPr id="16" name="תיבת טקסט 15">
            <a:extLst>
              <a:ext uri="{FF2B5EF4-FFF2-40B4-BE49-F238E27FC236}">
                <a16:creationId xmlns:a16="http://schemas.microsoft.com/office/drawing/2014/main" id="{6BD8D2C3-CC07-4101-894F-75B1F3B24647}"/>
              </a:ext>
            </a:extLst>
          </p:cNvPr>
          <p:cNvSpPr txBox="1"/>
          <p:nvPr/>
        </p:nvSpPr>
        <p:spPr>
          <a:xfrm>
            <a:off x="95539" y="3301988"/>
            <a:ext cx="3105337" cy="369332"/>
          </a:xfrm>
          <a:prstGeom prst="rect">
            <a:avLst/>
          </a:prstGeom>
          <a:noFill/>
        </p:spPr>
        <p:txBody>
          <a:bodyPr wrap="none" rtlCol="1">
            <a:spAutoFit/>
          </a:bodyPr>
          <a:lstStyle/>
          <a:p>
            <a:pPr algn="l"/>
            <a:r>
              <a:rPr lang="en-US" dirty="0">
                <a:solidFill>
                  <a:srgbClr val="002060"/>
                </a:solidFill>
              </a:rPr>
              <a:t>New STN for the replanning </a:t>
            </a:r>
            <a:endParaRPr lang="he-IL" dirty="0">
              <a:solidFill>
                <a:srgbClr val="002060"/>
              </a:solidFill>
            </a:endParaRPr>
          </a:p>
        </p:txBody>
      </p:sp>
      <p:sp>
        <p:nvSpPr>
          <p:cNvPr id="18" name="תיבת טקסט 17">
            <a:extLst>
              <a:ext uri="{FF2B5EF4-FFF2-40B4-BE49-F238E27FC236}">
                <a16:creationId xmlns:a16="http://schemas.microsoft.com/office/drawing/2014/main" id="{B4217D18-1607-4889-A488-5C41A805F609}"/>
              </a:ext>
            </a:extLst>
          </p:cNvPr>
          <p:cNvSpPr txBox="1"/>
          <p:nvPr/>
        </p:nvSpPr>
        <p:spPr>
          <a:xfrm>
            <a:off x="7407389" y="1089370"/>
            <a:ext cx="3310265" cy="369332"/>
          </a:xfrm>
          <a:prstGeom prst="rect">
            <a:avLst/>
          </a:prstGeom>
          <a:noFill/>
        </p:spPr>
        <p:txBody>
          <a:bodyPr wrap="none" rtlCol="1">
            <a:spAutoFit/>
          </a:bodyPr>
          <a:lstStyle/>
          <a:p>
            <a:pPr algn="l"/>
            <a:r>
              <a:rPr lang="en-US" dirty="0">
                <a:solidFill>
                  <a:srgbClr val="002060"/>
                </a:solidFill>
              </a:rPr>
              <a:t>New Run after the replanning </a:t>
            </a:r>
            <a:endParaRPr lang="he-IL" dirty="0">
              <a:solidFill>
                <a:srgbClr val="002060"/>
              </a:solidFill>
            </a:endParaRPr>
          </a:p>
        </p:txBody>
      </p:sp>
    </p:spTree>
    <p:extLst>
      <p:ext uri="{BB962C8B-B14F-4D97-AF65-F5344CB8AC3E}">
        <p14:creationId xmlns:p14="http://schemas.microsoft.com/office/powerpoint/2010/main" val="30881522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A89DB29-573A-4FA8-BC7D-7A78F7A84C6B}"/>
              </a:ext>
            </a:extLst>
          </p:cNvPr>
          <p:cNvSpPr>
            <a:spLocks noGrp="1"/>
          </p:cNvSpPr>
          <p:nvPr>
            <p:ph type="title"/>
          </p:nvPr>
        </p:nvSpPr>
        <p:spPr>
          <a:xfrm>
            <a:off x="1092373" y="513907"/>
            <a:ext cx="8596668" cy="1320800"/>
          </a:xfrm>
        </p:spPr>
        <p:txBody>
          <a:bodyPr>
            <a:normAutofit/>
          </a:bodyPr>
          <a:lstStyle/>
          <a:p>
            <a:pPr algn="ctr"/>
            <a:r>
              <a:rPr lang="en-US" b="1" dirty="0">
                <a:solidFill>
                  <a:srgbClr val="002060"/>
                </a:solidFill>
              </a:rPr>
              <a:t>Future Work</a:t>
            </a:r>
            <a:endParaRPr lang="he-IL" sz="4400" b="1" dirty="0">
              <a:solidFill>
                <a:srgbClr val="002060"/>
              </a:solidFill>
              <a:latin typeface="Calibri Light" panose="020F0302020204030204" pitchFamily="34" charset="0"/>
              <a:cs typeface="Calibri Light" panose="020F0302020204030204" pitchFamily="34" charset="0"/>
            </a:endParaRPr>
          </a:p>
        </p:txBody>
      </p:sp>
      <p:sp>
        <p:nvSpPr>
          <p:cNvPr id="4" name="מציין מיקום טקסט 5">
            <a:extLst>
              <a:ext uri="{FF2B5EF4-FFF2-40B4-BE49-F238E27FC236}">
                <a16:creationId xmlns:a16="http://schemas.microsoft.com/office/drawing/2014/main" id="{3B5DEAFB-F646-4202-90B4-966131DC7291}"/>
              </a:ext>
            </a:extLst>
          </p:cNvPr>
          <p:cNvSpPr txBox="1">
            <a:spLocks/>
          </p:cNvSpPr>
          <p:nvPr/>
        </p:nvSpPr>
        <p:spPr>
          <a:xfrm>
            <a:off x="741129" y="1942214"/>
            <a:ext cx="6010545" cy="3357581"/>
          </a:xfrm>
          <a:prstGeom prst="rect">
            <a:avLst/>
          </a:prstGeom>
        </p:spPr>
        <p:txBody>
          <a:bodyPr vert="horz" lIns="91440" tIns="45720" rIns="91440" bIns="45720" rtlCol="0" anchor="ctr">
            <a:normAutofit/>
          </a:bodyPr>
          <a:lst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l" rtl="0">
              <a:lnSpc>
                <a:spcPct val="150000"/>
              </a:lnSpc>
            </a:pPr>
            <a:r>
              <a:rPr lang="en-US" sz="2400" b="0" i="0" dirty="0">
                <a:solidFill>
                  <a:srgbClr val="002060"/>
                </a:solidFill>
                <a:effectLst/>
                <a:cs typeface="Assistant" pitchFamily="2" charset="-79"/>
              </a:rPr>
              <a:t>More types of interruptions</a:t>
            </a:r>
            <a:br>
              <a:rPr lang="en-US" sz="2400" b="0" i="0" dirty="0">
                <a:solidFill>
                  <a:srgbClr val="002060"/>
                </a:solidFill>
                <a:effectLst/>
                <a:cs typeface="Assistant" pitchFamily="2" charset="-79"/>
              </a:rPr>
            </a:br>
            <a:endParaRPr lang="en-US" sz="2400" b="0" i="0" dirty="0">
              <a:solidFill>
                <a:srgbClr val="002060"/>
              </a:solidFill>
              <a:effectLst/>
              <a:cs typeface="Assistant" pitchFamily="2" charset="-79"/>
            </a:endParaRPr>
          </a:p>
          <a:p>
            <a:pPr algn="l" rtl="0">
              <a:lnSpc>
                <a:spcPct val="150000"/>
              </a:lnSpc>
            </a:pPr>
            <a:r>
              <a:rPr lang="en-US" sz="2400" dirty="0">
                <a:solidFill>
                  <a:srgbClr val="002060"/>
                </a:solidFill>
                <a:cs typeface="Assistant" pitchFamily="2" charset="-79"/>
              </a:rPr>
              <a:t>Add a GUI - </a:t>
            </a:r>
            <a:r>
              <a:rPr lang="en-US" sz="2400" b="0" i="0" dirty="0">
                <a:solidFill>
                  <a:srgbClr val="002060"/>
                </a:solidFill>
                <a:effectLst/>
                <a:cs typeface="Assistant" pitchFamily="2" charset="-79"/>
              </a:rPr>
              <a:t>make the system interactive</a:t>
            </a:r>
            <a:endParaRPr lang="en-US" sz="2400" dirty="0">
              <a:solidFill>
                <a:srgbClr val="002060"/>
              </a:solidFill>
              <a:cs typeface="Assistant" pitchFamily="2" charset="-79"/>
            </a:endParaRPr>
          </a:p>
          <a:p>
            <a:pPr marL="0" indent="0" algn="l" rtl="0">
              <a:buFont typeface="Wingdings 3" charset="2"/>
              <a:buNone/>
            </a:pPr>
            <a:endParaRPr lang="en-US" dirty="0"/>
          </a:p>
        </p:txBody>
      </p:sp>
      <p:pic>
        <p:nvPicPr>
          <p:cNvPr id="8" name="תמונה 7" descr="תמונה שמכילה שמים, חוץ, מים, סירה&#10;&#10;התיאור נוצר באופן אוטומטי">
            <a:extLst>
              <a:ext uri="{FF2B5EF4-FFF2-40B4-BE49-F238E27FC236}">
                <a16:creationId xmlns:a16="http://schemas.microsoft.com/office/drawing/2014/main" id="{B1358407-6733-4644-B97C-34DD341E58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60238" y="2601793"/>
            <a:ext cx="4054375" cy="2698002"/>
          </a:xfrm>
          <a:prstGeom prst="rect">
            <a:avLst/>
          </a:prstGeom>
        </p:spPr>
      </p:pic>
      <p:pic>
        <p:nvPicPr>
          <p:cNvPr id="10" name="תמונה 9" descr="תמונה שמכילה שמי הלילה&#10;&#10;התיאור נוצר באופן אוטומטי">
            <a:extLst>
              <a:ext uri="{FF2B5EF4-FFF2-40B4-BE49-F238E27FC236}">
                <a16:creationId xmlns:a16="http://schemas.microsoft.com/office/drawing/2014/main" id="{B39DA20B-DAFF-4388-BCE5-C7968C1CE4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60238" y="2601793"/>
            <a:ext cx="4110920" cy="2698002"/>
          </a:xfrm>
          <a:prstGeom prst="rect">
            <a:avLst/>
          </a:prstGeom>
        </p:spPr>
      </p:pic>
    </p:spTree>
    <p:extLst>
      <p:ext uri="{BB962C8B-B14F-4D97-AF65-F5344CB8AC3E}">
        <p14:creationId xmlns:p14="http://schemas.microsoft.com/office/powerpoint/2010/main" val="3853127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5AFB369-4673-4727-A7CD-D86AFE0AE06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sp>
          <p:nvSpPr>
            <p:cNvPr id="11" name="Freeform 14">
              <a:extLst>
                <a:ext uri="{FF2B5EF4-FFF2-40B4-BE49-F238E27FC236}">
                  <a16:creationId xmlns:a16="http://schemas.microsoft.com/office/drawing/2014/main" id="{50709826-4D6B-4A97-8DB3-5DA1666262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2" name="Straight Connector 11">
              <a:extLst>
                <a:ext uri="{FF2B5EF4-FFF2-40B4-BE49-F238E27FC236}">
                  <a16:creationId xmlns:a16="http://schemas.microsoft.com/office/drawing/2014/main" id="{47263F58-6EE6-45B3-9BF2-C0BD5D30A5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5197CE03-EB81-4718-BEA1-C2D488961E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A3451629-72D6-4E33-A99A-40FAF7445D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5">
              <a:extLst>
                <a:ext uri="{FF2B5EF4-FFF2-40B4-BE49-F238E27FC236}">
                  <a16:creationId xmlns:a16="http://schemas.microsoft.com/office/drawing/2014/main" id="{E04F0FD4-BCD5-4435-A6B5-A2E69303B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DE110F09-1C81-4E73-B5E9-D857CD879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7">
              <a:extLst>
                <a:ext uri="{FF2B5EF4-FFF2-40B4-BE49-F238E27FC236}">
                  <a16:creationId xmlns:a16="http://schemas.microsoft.com/office/drawing/2014/main" id="{273A9C01-06BD-4E8E-8BBF-2E2A9ECF49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8">
              <a:extLst>
                <a:ext uri="{FF2B5EF4-FFF2-40B4-BE49-F238E27FC236}">
                  <a16:creationId xmlns:a16="http://schemas.microsoft.com/office/drawing/2014/main" id="{B206C9B2-27BE-4B6F-A4D0-485FBBEB5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9">
              <a:extLst>
                <a:ext uri="{FF2B5EF4-FFF2-40B4-BE49-F238E27FC236}">
                  <a16:creationId xmlns:a16="http://schemas.microsoft.com/office/drawing/2014/main" id="{2E7D673E-0C5C-4F2B-B46E-3E9286B9E8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F0F78B34-9B26-4CA9-B8F0-B9638730F9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6" name="Picture 5" descr="Many question marks on black background">
            <a:extLst>
              <a:ext uri="{FF2B5EF4-FFF2-40B4-BE49-F238E27FC236}">
                <a16:creationId xmlns:a16="http://schemas.microsoft.com/office/drawing/2014/main" id="{8ACEC28C-A60E-41B8-86C2-F2DA1EF2ACAB}"/>
              </a:ext>
            </a:extLst>
          </p:cNvPr>
          <p:cNvPicPr>
            <a:picLocks noChangeAspect="1"/>
          </p:cNvPicPr>
          <p:nvPr/>
        </p:nvPicPr>
        <p:blipFill rotWithShape="1">
          <a:blip r:embed="rId3"/>
          <a:srcRect l="29534" r="2" b="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4" name="כותרת 1">
            <a:extLst>
              <a:ext uri="{FF2B5EF4-FFF2-40B4-BE49-F238E27FC236}">
                <a16:creationId xmlns:a16="http://schemas.microsoft.com/office/drawing/2014/main" id="{E522553B-C7D9-4D76-975B-4933ADAD11C3}"/>
              </a:ext>
            </a:extLst>
          </p:cNvPr>
          <p:cNvSpPr>
            <a:spLocks noGrp="1"/>
          </p:cNvSpPr>
          <p:nvPr>
            <p:ph type="title"/>
          </p:nvPr>
        </p:nvSpPr>
        <p:spPr>
          <a:xfrm>
            <a:off x="668867" y="3168502"/>
            <a:ext cx="4088190" cy="879257"/>
          </a:xfrm>
        </p:spPr>
        <p:txBody>
          <a:bodyPr vert="horz" lIns="91440" tIns="45720" rIns="91440" bIns="45720" rtlCol="0" anchor="b">
            <a:normAutofit/>
          </a:bodyPr>
          <a:lstStyle/>
          <a:p>
            <a:pPr algn="r" rtl="0"/>
            <a:r>
              <a:rPr lang="en-US" sz="4800" b="1" dirty="0"/>
              <a:t>Questions</a:t>
            </a:r>
          </a:p>
        </p:txBody>
      </p:sp>
      <p:cxnSp>
        <p:nvCxnSpPr>
          <p:cNvPr id="22" name="Straight Connector 21">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8"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194559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40C3AF8-4F60-436D-88E9-A7B5F651D8D5}"/>
              </a:ext>
            </a:extLst>
          </p:cNvPr>
          <p:cNvSpPr>
            <a:spLocks noGrp="1"/>
          </p:cNvSpPr>
          <p:nvPr>
            <p:ph type="title"/>
          </p:nvPr>
        </p:nvSpPr>
        <p:spPr>
          <a:xfrm>
            <a:off x="1006945" y="609600"/>
            <a:ext cx="8596668" cy="1320800"/>
          </a:xfrm>
        </p:spPr>
        <p:txBody>
          <a:bodyPr>
            <a:normAutofit/>
          </a:bodyPr>
          <a:lstStyle/>
          <a:p>
            <a:pPr algn="ctr"/>
            <a:r>
              <a:rPr lang="en-US" b="1" dirty="0">
                <a:solidFill>
                  <a:srgbClr val="002060"/>
                </a:solidFill>
              </a:rPr>
              <a:t>Offline algorithm</a:t>
            </a:r>
            <a:endParaRPr lang="he-IL" b="1" dirty="0">
              <a:solidFill>
                <a:srgbClr val="002060"/>
              </a:solidFill>
            </a:endParaRPr>
          </a:p>
        </p:txBody>
      </p:sp>
      <p:sp>
        <p:nvSpPr>
          <p:cNvPr id="4" name="מציין מיקום טקסט 3">
            <a:extLst>
              <a:ext uri="{FF2B5EF4-FFF2-40B4-BE49-F238E27FC236}">
                <a16:creationId xmlns:a16="http://schemas.microsoft.com/office/drawing/2014/main" id="{4D71BCBC-EEA7-4CA5-86B5-64B74274D72E}"/>
              </a:ext>
            </a:extLst>
          </p:cNvPr>
          <p:cNvSpPr>
            <a:spLocks noGrp="1"/>
          </p:cNvSpPr>
          <p:nvPr>
            <p:ph type="body" idx="4294967295"/>
          </p:nvPr>
        </p:nvSpPr>
        <p:spPr>
          <a:xfrm>
            <a:off x="677334" y="1407549"/>
            <a:ext cx="10515600" cy="1879600"/>
          </a:xfrm>
        </p:spPr>
        <p:txBody>
          <a:bodyPr>
            <a:normAutofit lnSpcReduction="10000"/>
          </a:bodyPr>
          <a:lstStyle/>
          <a:p>
            <a:pPr lvl="1" algn="l" rtl="0">
              <a:lnSpc>
                <a:spcPct val="150000"/>
              </a:lnSpc>
            </a:pPr>
            <a:r>
              <a:rPr lang="en-US" sz="2400" dirty="0">
                <a:solidFill>
                  <a:srgbClr val="002060"/>
                </a:solidFill>
              </a:rPr>
              <a:t>Implemented using graph theory and boosted by neural network.</a:t>
            </a:r>
          </a:p>
          <a:p>
            <a:pPr lvl="1" algn="l" rtl="0">
              <a:lnSpc>
                <a:spcPct val="150000"/>
              </a:lnSpc>
            </a:pPr>
            <a:r>
              <a:rPr lang="en-US" sz="2400" dirty="0">
                <a:solidFill>
                  <a:srgbClr val="002060"/>
                </a:solidFill>
              </a:rPr>
              <a:t>Input – a config file.</a:t>
            </a:r>
          </a:p>
          <a:p>
            <a:pPr lvl="1" algn="l" rtl="0">
              <a:lnSpc>
                <a:spcPct val="150000"/>
              </a:lnSpc>
            </a:pPr>
            <a:r>
              <a:rPr lang="en-US" sz="2400" dirty="0">
                <a:solidFill>
                  <a:srgbClr val="002060"/>
                </a:solidFill>
              </a:rPr>
              <a:t>Output</a:t>
            </a:r>
            <a:r>
              <a:rPr lang="en-US" sz="2400" b="1" dirty="0">
                <a:solidFill>
                  <a:srgbClr val="002060"/>
                </a:solidFill>
              </a:rPr>
              <a:t> </a:t>
            </a:r>
            <a:r>
              <a:rPr lang="en-US" sz="2400" dirty="0">
                <a:solidFill>
                  <a:srgbClr val="002060"/>
                </a:solidFill>
              </a:rPr>
              <a:t>–</a:t>
            </a:r>
            <a:r>
              <a:rPr lang="en-US" sz="2400" b="1" dirty="0">
                <a:solidFill>
                  <a:srgbClr val="002060"/>
                </a:solidFill>
              </a:rPr>
              <a:t> </a:t>
            </a:r>
            <a:r>
              <a:rPr lang="en-US" sz="2400" dirty="0">
                <a:solidFill>
                  <a:srgbClr val="002060"/>
                </a:solidFill>
              </a:rPr>
              <a:t>day plan as a log file.</a:t>
            </a:r>
          </a:p>
        </p:txBody>
      </p:sp>
      <p:pic>
        <p:nvPicPr>
          <p:cNvPr id="5" name="תמונה 4">
            <a:extLst>
              <a:ext uri="{FF2B5EF4-FFF2-40B4-BE49-F238E27FC236}">
                <a16:creationId xmlns:a16="http://schemas.microsoft.com/office/drawing/2014/main" id="{23BADA06-BFF7-4F78-AB5C-A3CFF5745D58}"/>
              </a:ext>
            </a:extLst>
          </p:cNvPr>
          <p:cNvPicPr>
            <a:picLocks noChangeAspect="1"/>
          </p:cNvPicPr>
          <p:nvPr/>
        </p:nvPicPr>
        <p:blipFill>
          <a:blip r:embed="rId3"/>
          <a:stretch>
            <a:fillRect/>
          </a:stretch>
        </p:blipFill>
        <p:spPr>
          <a:xfrm>
            <a:off x="1343664" y="3848986"/>
            <a:ext cx="7930338" cy="1671167"/>
          </a:xfrm>
          <a:prstGeom prst="rect">
            <a:avLst/>
          </a:prstGeom>
        </p:spPr>
      </p:pic>
    </p:spTree>
    <p:extLst>
      <p:ext uri="{BB962C8B-B14F-4D97-AF65-F5344CB8AC3E}">
        <p14:creationId xmlns:p14="http://schemas.microsoft.com/office/powerpoint/2010/main" val="2701703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40C3AF8-4F60-436D-88E9-A7B5F651D8D5}"/>
              </a:ext>
            </a:extLst>
          </p:cNvPr>
          <p:cNvSpPr>
            <a:spLocks noGrp="1"/>
          </p:cNvSpPr>
          <p:nvPr>
            <p:ph type="title"/>
          </p:nvPr>
        </p:nvSpPr>
        <p:spPr/>
        <p:txBody>
          <a:bodyPr>
            <a:normAutofit/>
          </a:bodyPr>
          <a:lstStyle/>
          <a:p>
            <a:pPr algn="ctr"/>
            <a:r>
              <a:rPr lang="en-US" b="1" dirty="0">
                <a:solidFill>
                  <a:srgbClr val="002060"/>
                </a:solidFill>
              </a:rPr>
              <a:t>Planning with times and constrains</a:t>
            </a:r>
            <a:endParaRPr lang="he-IL" b="1" dirty="0">
              <a:solidFill>
                <a:srgbClr val="002060"/>
              </a:solidFill>
            </a:endParaRPr>
          </a:p>
        </p:txBody>
      </p:sp>
      <p:sp>
        <p:nvSpPr>
          <p:cNvPr id="4" name="מציין מיקום טקסט 3">
            <a:extLst>
              <a:ext uri="{FF2B5EF4-FFF2-40B4-BE49-F238E27FC236}">
                <a16:creationId xmlns:a16="http://schemas.microsoft.com/office/drawing/2014/main" id="{4D71BCBC-EEA7-4CA5-86B5-64B74274D72E}"/>
              </a:ext>
            </a:extLst>
          </p:cNvPr>
          <p:cNvSpPr>
            <a:spLocks noGrp="1"/>
          </p:cNvSpPr>
          <p:nvPr>
            <p:ph type="body" idx="4294967295"/>
          </p:nvPr>
        </p:nvSpPr>
        <p:spPr>
          <a:xfrm>
            <a:off x="346728" y="1490505"/>
            <a:ext cx="10515600" cy="2713038"/>
          </a:xfrm>
        </p:spPr>
        <p:txBody>
          <a:bodyPr>
            <a:normAutofit/>
          </a:bodyPr>
          <a:lstStyle/>
          <a:p>
            <a:pPr marL="342900" indent="-342900">
              <a:buFont typeface="Arial" panose="020B0604020202020204" pitchFamily="34" charset="0"/>
              <a:buChar char="•"/>
            </a:pPr>
            <a:endParaRPr lang="he-IL" sz="2000" dirty="0">
              <a:solidFill>
                <a:srgbClr val="002060"/>
              </a:solidFill>
            </a:endParaRPr>
          </a:p>
          <a:p>
            <a:pPr marL="342900" indent="-342900" algn="l" rtl="0">
              <a:lnSpc>
                <a:spcPct val="120000"/>
              </a:lnSpc>
            </a:pPr>
            <a:r>
              <a:rPr lang="en-US" sz="2400" dirty="0">
                <a:solidFill>
                  <a:srgbClr val="002060"/>
                </a:solidFill>
              </a:rPr>
              <a:t>The planning problem under time constrains is an </a:t>
            </a:r>
            <a:br>
              <a:rPr lang="en-US" sz="2400" dirty="0">
                <a:solidFill>
                  <a:srgbClr val="002060"/>
                </a:solidFill>
              </a:rPr>
            </a:br>
            <a:r>
              <a:rPr lang="en-US" sz="2400" dirty="0">
                <a:solidFill>
                  <a:srgbClr val="002060"/>
                </a:solidFill>
              </a:rPr>
              <a:t>optimization problem that finds the optimal solution.</a:t>
            </a:r>
          </a:p>
          <a:p>
            <a:pPr marL="342900" indent="-342900" algn="l" rtl="0">
              <a:lnSpc>
                <a:spcPct val="120000"/>
              </a:lnSpc>
            </a:pPr>
            <a:r>
              <a:rPr lang="en-US" sz="2400" dirty="0">
                <a:solidFill>
                  <a:srgbClr val="002060"/>
                </a:solidFill>
              </a:rPr>
              <a:t>The constrains are represented in data structure called STN graph.</a:t>
            </a:r>
          </a:p>
        </p:txBody>
      </p:sp>
      <p:pic>
        <p:nvPicPr>
          <p:cNvPr id="6" name="תמונה 5">
            <a:extLst>
              <a:ext uri="{FF2B5EF4-FFF2-40B4-BE49-F238E27FC236}">
                <a16:creationId xmlns:a16="http://schemas.microsoft.com/office/drawing/2014/main" id="{880F645F-C6CD-4790-B910-091A31969DA3}"/>
              </a:ext>
            </a:extLst>
          </p:cNvPr>
          <p:cNvPicPr>
            <a:picLocks noChangeAspect="1"/>
          </p:cNvPicPr>
          <p:nvPr/>
        </p:nvPicPr>
        <p:blipFill>
          <a:blip r:embed="rId3"/>
          <a:stretch>
            <a:fillRect/>
          </a:stretch>
        </p:blipFill>
        <p:spPr>
          <a:xfrm>
            <a:off x="570012" y="4021492"/>
            <a:ext cx="9061090" cy="1812218"/>
          </a:xfrm>
          <a:prstGeom prst="rect">
            <a:avLst/>
          </a:prstGeom>
        </p:spPr>
      </p:pic>
    </p:spTree>
    <p:extLst>
      <p:ext uri="{BB962C8B-B14F-4D97-AF65-F5344CB8AC3E}">
        <p14:creationId xmlns:p14="http://schemas.microsoft.com/office/powerpoint/2010/main" val="1408261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תמונה שמכילה אדם, אישה, צהוב&#10;&#10;התיאור נוצר באופן אוטומטי">
            <a:extLst>
              <a:ext uri="{FF2B5EF4-FFF2-40B4-BE49-F238E27FC236}">
                <a16:creationId xmlns:a16="http://schemas.microsoft.com/office/drawing/2014/main" id="{EDDB7786-76CD-4A8A-A880-EBF494D0C5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1424" y="2116336"/>
            <a:ext cx="1405353" cy="1437141"/>
          </a:xfrm>
          <a:prstGeom prst="rect">
            <a:avLst/>
          </a:prstGeom>
        </p:spPr>
      </p:pic>
      <p:pic>
        <p:nvPicPr>
          <p:cNvPr id="5" name="תמונה 4">
            <a:extLst>
              <a:ext uri="{FF2B5EF4-FFF2-40B4-BE49-F238E27FC236}">
                <a16:creationId xmlns:a16="http://schemas.microsoft.com/office/drawing/2014/main" id="{466F62E2-1907-4989-ADC9-9D03C27B1A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0762" y="2082743"/>
            <a:ext cx="1388607" cy="1504325"/>
          </a:xfrm>
          <a:prstGeom prst="rect">
            <a:avLst/>
          </a:prstGeom>
        </p:spPr>
      </p:pic>
      <p:pic>
        <p:nvPicPr>
          <p:cNvPr id="9" name="תמונה 8" descr="תמונה שמכילה טקסט, אלקטרוניקה, תצוגה&#10;&#10;התיאור נוצר באופן אוטומטי">
            <a:extLst>
              <a:ext uri="{FF2B5EF4-FFF2-40B4-BE49-F238E27FC236}">
                <a16:creationId xmlns:a16="http://schemas.microsoft.com/office/drawing/2014/main" id="{9E80280A-0B79-4ECC-A14D-A9AC46D19B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2504" y="2310577"/>
            <a:ext cx="1822530" cy="1048656"/>
          </a:xfrm>
          <a:prstGeom prst="rect">
            <a:avLst/>
          </a:prstGeom>
        </p:spPr>
      </p:pic>
      <p:pic>
        <p:nvPicPr>
          <p:cNvPr id="12" name="תמונה 11">
            <a:extLst>
              <a:ext uri="{FF2B5EF4-FFF2-40B4-BE49-F238E27FC236}">
                <a16:creationId xmlns:a16="http://schemas.microsoft.com/office/drawing/2014/main" id="{34A708CC-6FFC-4D85-891D-5DA72D883CBC}"/>
              </a:ext>
            </a:extLst>
          </p:cNvPr>
          <p:cNvPicPr>
            <a:picLocks noChangeAspect="1"/>
          </p:cNvPicPr>
          <p:nvPr/>
        </p:nvPicPr>
        <p:blipFill>
          <a:blip r:embed="rId6"/>
          <a:stretch>
            <a:fillRect/>
          </a:stretch>
        </p:blipFill>
        <p:spPr>
          <a:xfrm>
            <a:off x="298262" y="3571416"/>
            <a:ext cx="11593543" cy="3286584"/>
          </a:xfrm>
          <a:prstGeom prst="rect">
            <a:avLst/>
          </a:prstGeom>
        </p:spPr>
      </p:pic>
      <p:sp>
        <p:nvSpPr>
          <p:cNvPr id="10" name="כותרת 1">
            <a:extLst>
              <a:ext uri="{FF2B5EF4-FFF2-40B4-BE49-F238E27FC236}">
                <a16:creationId xmlns:a16="http://schemas.microsoft.com/office/drawing/2014/main" id="{CF5251A9-F12A-43AD-8588-03B67267A852}"/>
              </a:ext>
            </a:extLst>
          </p:cNvPr>
          <p:cNvSpPr>
            <a:spLocks noGrp="1"/>
          </p:cNvSpPr>
          <p:nvPr>
            <p:ph type="title"/>
          </p:nvPr>
        </p:nvSpPr>
        <p:spPr>
          <a:xfrm>
            <a:off x="677334" y="609600"/>
            <a:ext cx="8596668" cy="1320800"/>
          </a:xfrm>
        </p:spPr>
        <p:txBody>
          <a:bodyPr>
            <a:normAutofit/>
          </a:bodyPr>
          <a:lstStyle/>
          <a:p>
            <a:pPr algn="ctr" rtl="0"/>
            <a:r>
              <a:rPr lang="en-US" b="1" dirty="0">
                <a:solidFill>
                  <a:srgbClr val="002060"/>
                </a:solidFill>
              </a:rPr>
              <a:t>STN graph</a:t>
            </a:r>
            <a:br>
              <a:rPr lang="en-US" sz="4400" b="1" dirty="0">
                <a:solidFill>
                  <a:srgbClr val="002060"/>
                </a:solidFill>
              </a:rPr>
            </a:br>
            <a:r>
              <a:rPr lang="en-US" sz="1800" b="1" dirty="0">
                <a:solidFill>
                  <a:srgbClr val="002060"/>
                </a:solidFill>
              </a:rPr>
              <a:t>example with interrupt</a:t>
            </a:r>
            <a:endParaRPr lang="he-IL" sz="1800" b="1" dirty="0">
              <a:solidFill>
                <a:srgbClr val="002060"/>
              </a:solidFill>
            </a:endParaRPr>
          </a:p>
        </p:txBody>
      </p:sp>
    </p:spTree>
    <p:extLst>
      <p:ext uri="{BB962C8B-B14F-4D97-AF65-F5344CB8AC3E}">
        <p14:creationId xmlns:p14="http://schemas.microsoft.com/office/powerpoint/2010/main" val="2043652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תמונה שמכילה אדם, אישה, צהוב&#10;&#10;התיאור נוצר באופן אוטומטי">
            <a:extLst>
              <a:ext uri="{FF2B5EF4-FFF2-40B4-BE49-F238E27FC236}">
                <a16:creationId xmlns:a16="http://schemas.microsoft.com/office/drawing/2014/main" id="{EDDB7786-76CD-4A8A-A880-EBF494D0C5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1424" y="2116336"/>
            <a:ext cx="1405353" cy="1437141"/>
          </a:xfrm>
          <a:prstGeom prst="rect">
            <a:avLst/>
          </a:prstGeom>
        </p:spPr>
      </p:pic>
      <p:pic>
        <p:nvPicPr>
          <p:cNvPr id="5" name="תמונה 4">
            <a:extLst>
              <a:ext uri="{FF2B5EF4-FFF2-40B4-BE49-F238E27FC236}">
                <a16:creationId xmlns:a16="http://schemas.microsoft.com/office/drawing/2014/main" id="{466F62E2-1907-4989-ADC9-9D03C27B1A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0762" y="2082743"/>
            <a:ext cx="1388607" cy="1504325"/>
          </a:xfrm>
          <a:prstGeom prst="rect">
            <a:avLst/>
          </a:prstGeom>
        </p:spPr>
      </p:pic>
      <p:pic>
        <p:nvPicPr>
          <p:cNvPr id="7" name="תמונה 6">
            <a:extLst>
              <a:ext uri="{FF2B5EF4-FFF2-40B4-BE49-F238E27FC236}">
                <a16:creationId xmlns:a16="http://schemas.microsoft.com/office/drawing/2014/main" id="{40BC009B-2335-4348-8F23-3199171A95D6}"/>
              </a:ext>
            </a:extLst>
          </p:cNvPr>
          <p:cNvPicPr>
            <a:picLocks noChangeAspect="1"/>
          </p:cNvPicPr>
          <p:nvPr/>
        </p:nvPicPr>
        <p:blipFill>
          <a:blip r:embed="rId5"/>
          <a:stretch>
            <a:fillRect/>
          </a:stretch>
        </p:blipFill>
        <p:spPr>
          <a:xfrm>
            <a:off x="307789" y="3609522"/>
            <a:ext cx="11574490" cy="3248478"/>
          </a:xfrm>
          <a:prstGeom prst="rect">
            <a:avLst/>
          </a:prstGeom>
        </p:spPr>
      </p:pic>
      <p:pic>
        <p:nvPicPr>
          <p:cNvPr id="9" name="תמונה 8" descr="תמונה שמכילה טקסט, אלקטרוניקה, תצוגה&#10;&#10;התיאור נוצר באופן אוטומטי">
            <a:extLst>
              <a:ext uri="{FF2B5EF4-FFF2-40B4-BE49-F238E27FC236}">
                <a16:creationId xmlns:a16="http://schemas.microsoft.com/office/drawing/2014/main" id="{9E80280A-0B79-4ECC-A14D-A9AC46D19B4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2504" y="2310577"/>
            <a:ext cx="1822530" cy="1048656"/>
          </a:xfrm>
          <a:prstGeom prst="rect">
            <a:avLst/>
          </a:prstGeom>
        </p:spPr>
      </p:pic>
      <p:sp>
        <p:nvSpPr>
          <p:cNvPr id="10" name="כותרת 1">
            <a:extLst>
              <a:ext uri="{FF2B5EF4-FFF2-40B4-BE49-F238E27FC236}">
                <a16:creationId xmlns:a16="http://schemas.microsoft.com/office/drawing/2014/main" id="{7599FD36-8188-482C-8184-E89C19E732B7}"/>
              </a:ext>
            </a:extLst>
          </p:cNvPr>
          <p:cNvSpPr>
            <a:spLocks noGrp="1"/>
          </p:cNvSpPr>
          <p:nvPr>
            <p:ph type="title"/>
          </p:nvPr>
        </p:nvSpPr>
        <p:spPr>
          <a:xfrm>
            <a:off x="677334" y="609600"/>
            <a:ext cx="8596668" cy="1320800"/>
          </a:xfrm>
        </p:spPr>
        <p:txBody>
          <a:bodyPr>
            <a:normAutofit/>
          </a:bodyPr>
          <a:lstStyle/>
          <a:p>
            <a:pPr algn="ctr" rtl="0"/>
            <a:r>
              <a:rPr lang="en-US" b="1" dirty="0">
                <a:solidFill>
                  <a:srgbClr val="002060"/>
                </a:solidFill>
              </a:rPr>
              <a:t>STN graph</a:t>
            </a:r>
            <a:br>
              <a:rPr lang="en-US" sz="4400" b="1" dirty="0">
                <a:solidFill>
                  <a:srgbClr val="002060"/>
                </a:solidFill>
              </a:rPr>
            </a:br>
            <a:r>
              <a:rPr lang="en-US" sz="1800" b="1" dirty="0">
                <a:solidFill>
                  <a:srgbClr val="002060"/>
                </a:solidFill>
              </a:rPr>
              <a:t>example with interrupt</a:t>
            </a:r>
            <a:endParaRPr lang="he-IL" sz="1800" b="1" dirty="0">
              <a:solidFill>
                <a:srgbClr val="002060"/>
              </a:solidFill>
            </a:endParaRPr>
          </a:p>
        </p:txBody>
      </p:sp>
    </p:spTree>
    <p:extLst>
      <p:ext uri="{BB962C8B-B14F-4D97-AF65-F5344CB8AC3E}">
        <p14:creationId xmlns:p14="http://schemas.microsoft.com/office/powerpoint/2010/main" val="4149237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תמונה שמכילה אדם, אישה, צהוב&#10;&#10;התיאור נוצר באופן אוטומטי">
            <a:extLst>
              <a:ext uri="{FF2B5EF4-FFF2-40B4-BE49-F238E27FC236}">
                <a16:creationId xmlns:a16="http://schemas.microsoft.com/office/drawing/2014/main" id="{EDDB7786-76CD-4A8A-A880-EBF494D0C5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1424" y="2116336"/>
            <a:ext cx="1405353" cy="1437141"/>
          </a:xfrm>
          <a:prstGeom prst="rect">
            <a:avLst/>
          </a:prstGeom>
        </p:spPr>
      </p:pic>
      <p:pic>
        <p:nvPicPr>
          <p:cNvPr id="5" name="תמונה 4">
            <a:extLst>
              <a:ext uri="{FF2B5EF4-FFF2-40B4-BE49-F238E27FC236}">
                <a16:creationId xmlns:a16="http://schemas.microsoft.com/office/drawing/2014/main" id="{466F62E2-1907-4989-ADC9-9D03C27B1A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0762" y="2082743"/>
            <a:ext cx="1388607" cy="1504325"/>
          </a:xfrm>
          <a:prstGeom prst="rect">
            <a:avLst/>
          </a:prstGeom>
        </p:spPr>
      </p:pic>
      <p:pic>
        <p:nvPicPr>
          <p:cNvPr id="9" name="תמונה 8" descr="תמונה שמכילה טקסט, אלקטרוניקה, תצוגה&#10;&#10;התיאור נוצר באופן אוטומטי">
            <a:extLst>
              <a:ext uri="{FF2B5EF4-FFF2-40B4-BE49-F238E27FC236}">
                <a16:creationId xmlns:a16="http://schemas.microsoft.com/office/drawing/2014/main" id="{9E80280A-0B79-4ECC-A14D-A9AC46D19B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2504" y="2310577"/>
            <a:ext cx="1822530" cy="1048656"/>
          </a:xfrm>
          <a:prstGeom prst="rect">
            <a:avLst/>
          </a:prstGeom>
        </p:spPr>
      </p:pic>
      <p:pic>
        <p:nvPicPr>
          <p:cNvPr id="6" name="תמונה 5">
            <a:extLst>
              <a:ext uri="{FF2B5EF4-FFF2-40B4-BE49-F238E27FC236}">
                <a16:creationId xmlns:a16="http://schemas.microsoft.com/office/drawing/2014/main" id="{6CA58AB9-D144-4126-BFE9-887E2BF19C9C}"/>
              </a:ext>
            </a:extLst>
          </p:cNvPr>
          <p:cNvPicPr>
            <a:picLocks noChangeAspect="1"/>
          </p:cNvPicPr>
          <p:nvPr/>
        </p:nvPicPr>
        <p:blipFill>
          <a:blip r:embed="rId6"/>
          <a:stretch>
            <a:fillRect/>
          </a:stretch>
        </p:blipFill>
        <p:spPr>
          <a:xfrm>
            <a:off x="298262" y="3587068"/>
            <a:ext cx="11593543" cy="3286584"/>
          </a:xfrm>
          <a:prstGeom prst="rect">
            <a:avLst/>
          </a:prstGeom>
        </p:spPr>
      </p:pic>
      <p:sp>
        <p:nvSpPr>
          <p:cNvPr id="10" name="כותרת 1">
            <a:extLst>
              <a:ext uri="{FF2B5EF4-FFF2-40B4-BE49-F238E27FC236}">
                <a16:creationId xmlns:a16="http://schemas.microsoft.com/office/drawing/2014/main" id="{7647FBB3-9751-4147-A385-174E9A5847F9}"/>
              </a:ext>
            </a:extLst>
          </p:cNvPr>
          <p:cNvSpPr>
            <a:spLocks noGrp="1"/>
          </p:cNvSpPr>
          <p:nvPr>
            <p:ph type="title"/>
          </p:nvPr>
        </p:nvSpPr>
        <p:spPr>
          <a:xfrm>
            <a:off x="677334" y="609600"/>
            <a:ext cx="8596668" cy="1320800"/>
          </a:xfrm>
        </p:spPr>
        <p:txBody>
          <a:bodyPr>
            <a:normAutofit/>
          </a:bodyPr>
          <a:lstStyle/>
          <a:p>
            <a:pPr algn="ctr" rtl="0"/>
            <a:r>
              <a:rPr lang="en-US" b="1" dirty="0">
                <a:solidFill>
                  <a:srgbClr val="002060"/>
                </a:solidFill>
              </a:rPr>
              <a:t>STN graph</a:t>
            </a:r>
            <a:br>
              <a:rPr lang="en-US" sz="4400" b="1" dirty="0">
                <a:solidFill>
                  <a:srgbClr val="002060"/>
                </a:solidFill>
              </a:rPr>
            </a:br>
            <a:r>
              <a:rPr lang="en-US" sz="1800" b="1" dirty="0">
                <a:solidFill>
                  <a:srgbClr val="002060"/>
                </a:solidFill>
              </a:rPr>
              <a:t>example with interrupt</a:t>
            </a:r>
            <a:endParaRPr lang="he-IL" sz="1800" b="1" dirty="0">
              <a:solidFill>
                <a:srgbClr val="002060"/>
              </a:solidFill>
            </a:endParaRPr>
          </a:p>
        </p:txBody>
      </p:sp>
    </p:spTree>
    <p:extLst>
      <p:ext uri="{BB962C8B-B14F-4D97-AF65-F5344CB8AC3E}">
        <p14:creationId xmlns:p14="http://schemas.microsoft.com/office/powerpoint/2010/main" val="4285169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תמונה שמכילה אדם, אישה, צהוב&#10;&#10;התיאור נוצר באופן אוטומטי">
            <a:extLst>
              <a:ext uri="{FF2B5EF4-FFF2-40B4-BE49-F238E27FC236}">
                <a16:creationId xmlns:a16="http://schemas.microsoft.com/office/drawing/2014/main" id="{EDDB7786-76CD-4A8A-A880-EBF494D0C5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1424" y="2116336"/>
            <a:ext cx="1405353" cy="1437141"/>
          </a:xfrm>
          <a:prstGeom prst="rect">
            <a:avLst/>
          </a:prstGeom>
        </p:spPr>
      </p:pic>
      <p:pic>
        <p:nvPicPr>
          <p:cNvPr id="5" name="תמונה 4">
            <a:extLst>
              <a:ext uri="{FF2B5EF4-FFF2-40B4-BE49-F238E27FC236}">
                <a16:creationId xmlns:a16="http://schemas.microsoft.com/office/drawing/2014/main" id="{466F62E2-1907-4989-ADC9-9D03C27B1A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0762" y="2082743"/>
            <a:ext cx="1388607" cy="1504325"/>
          </a:xfrm>
          <a:prstGeom prst="rect">
            <a:avLst/>
          </a:prstGeom>
        </p:spPr>
      </p:pic>
      <p:pic>
        <p:nvPicPr>
          <p:cNvPr id="9" name="תמונה 8" descr="תמונה שמכילה טקסט, אלקטרוניקה, תצוגה&#10;&#10;התיאור נוצר באופן אוטומטי">
            <a:extLst>
              <a:ext uri="{FF2B5EF4-FFF2-40B4-BE49-F238E27FC236}">
                <a16:creationId xmlns:a16="http://schemas.microsoft.com/office/drawing/2014/main" id="{9E80280A-0B79-4ECC-A14D-A9AC46D19B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2504" y="2310577"/>
            <a:ext cx="1822530" cy="1048656"/>
          </a:xfrm>
          <a:prstGeom prst="rect">
            <a:avLst/>
          </a:prstGeom>
        </p:spPr>
      </p:pic>
      <p:pic>
        <p:nvPicPr>
          <p:cNvPr id="13" name="תמונה 12">
            <a:extLst>
              <a:ext uri="{FF2B5EF4-FFF2-40B4-BE49-F238E27FC236}">
                <a16:creationId xmlns:a16="http://schemas.microsoft.com/office/drawing/2014/main" id="{B7125C9F-BA99-4360-8C64-1A47F86DA1D0}"/>
              </a:ext>
            </a:extLst>
          </p:cNvPr>
          <p:cNvPicPr>
            <a:picLocks noChangeAspect="1"/>
          </p:cNvPicPr>
          <p:nvPr/>
        </p:nvPicPr>
        <p:blipFill>
          <a:blip r:embed="rId6"/>
          <a:stretch>
            <a:fillRect/>
          </a:stretch>
        </p:blipFill>
        <p:spPr>
          <a:xfrm>
            <a:off x="303025" y="3587068"/>
            <a:ext cx="11584017" cy="3277057"/>
          </a:xfrm>
          <a:prstGeom prst="rect">
            <a:avLst/>
          </a:prstGeom>
        </p:spPr>
      </p:pic>
      <p:sp>
        <p:nvSpPr>
          <p:cNvPr id="10" name="כותרת 1">
            <a:extLst>
              <a:ext uri="{FF2B5EF4-FFF2-40B4-BE49-F238E27FC236}">
                <a16:creationId xmlns:a16="http://schemas.microsoft.com/office/drawing/2014/main" id="{067F3A38-AC51-4E9A-B6F3-07577BF61D2B}"/>
              </a:ext>
            </a:extLst>
          </p:cNvPr>
          <p:cNvSpPr>
            <a:spLocks noGrp="1"/>
          </p:cNvSpPr>
          <p:nvPr>
            <p:ph type="title"/>
          </p:nvPr>
        </p:nvSpPr>
        <p:spPr>
          <a:xfrm>
            <a:off x="677334" y="609600"/>
            <a:ext cx="8596668" cy="1320800"/>
          </a:xfrm>
        </p:spPr>
        <p:txBody>
          <a:bodyPr>
            <a:normAutofit/>
          </a:bodyPr>
          <a:lstStyle/>
          <a:p>
            <a:pPr algn="ctr" rtl="0"/>
            <a:r>
              <a:rPr lang="en-US" b="1" dirty="0">
                <a:solidFill>
                  <a:srgbClr val="002060"/>
                </a:solidFill>
              </a:rPr>
              <a:t>STN graph</a:t>
            </a:r>
            <a:br>
              <a:rPr lang="en-US" sz="4400" b="1" dirty="0">
                <a:solidFill>
                  <a:srgbClr val="002060"/>
                </a:solidFill>
              </a:rPr>
            </a:br>
            <a:r>
              <a:rPr lang="en-US" sz="1800" b="1" dirty="0">
                <a:solidFill>
                  <a:srgbClr val="002060"/>
                </a:solidFill>
              </a:rPr>
              <a:t>example with interrupt</a:t>
            </a:r>
            <a:endParaRPr lang="he-IL" sz="1800" b="1" dirty="0">
              <a:solidFill>
                <a:srgbClr val="002060"/>
              </a:solidFill>
            </a:endParaRPr>
          </a:p>
        </p:txBody>
      </p:sp>
    </p:spTree>
    <p:extLst>
      <p:ext uri="{BB962C8B-B14F-4D97-AF65-F5344CB8AC3E}">
        <p14:creationId xmlns:p14="http://schemas.microsoft.com/office/powerpoint/2010/main" val="670283756"/>
      </p:ext>
    </p:extLst>
  </p:cSld>
  <p:clrMapOvr>
    <a:masterClrMapping/>
  </p:clrMapOvr>
</p:sld>
</file>

<file path=ppt/theme/theme1.xml><?xml version="1.0" encoding="utf-8"?>
<a:theme xmlns:a="http://schemas.openxmlformats.org/drawingml/2006/main" name="עיצוב מותאם אישית">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פיאה">
  <a:themeElements>
    <a:clrScheme name="פיאה">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פיאה">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פיאה">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3.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14849</TotalTime>
  <Words>3427</Words>
  <Application>Microsoft Office PowerPoint</Application>
  <PresentationFormat>מסך רחב</PresentationFormat>
  <Paragraphs>488</Paragraphs>
  <Slides>36</Slides>
  <Notes>36</Notes>
  <HiddenSlides>0</HiddenSlides>
  <MMClips>0</MMClips>
  <ScaleCrop>false</ScaleCrop>
  <HeadingPairs>
    <vt:vector size="6" baseType="variant">
      <vt:variant>
        <vt:lpstr>גופנים בשימוש</vt:lpstr>
      </vt:variant>
      <vt:variant>
        <vt:i4>6</vt:i4>
      </vt:variant>
      <vt:variant>
        <vt:lpstr>ערכת נושא</vt:lpstr>
      </vt:variant>
      <vt:variant>
        <vt:i4>2</vt:i4>
      </vt:variant>
      <vt:variant>
        <vt:lpstr>כותרות שקופיות</vt:lpstr>
      </vt:variant>
      <vt:variant>
        <vt:i4>36</vt:i4>
      </vt:variant>
    </vt:vector>
  </HeadingPairs>
  <TitlesOfParts>
    <vt:vector size="44" baseType="lpstr">
      <vt:lpstr>Arial</vt:lpstr>
      <vt:lpstr>Calibri</vt:lpstr>
      <vt:lpstr>Calibri Light</vt:lpstr>
      <vt:lpstr>Courier New</vt:lpstr>
      <vt:lpstr>Trebuchet MS</vt:lpstr>
      <vt:lpstr>Wingdings 3</vt:lpstr>
      <vt:lpstr>עיצוב מותאם אישית</vt:lpstr>
      <vt:lpstr>פיאה</vt:lpstr>
      <vt:lpstr>Online algorithm for Airport management Final Presentation </vt:lpstr>
      <vt:lpstr>Motivation</vt:lpstr>
      <vt:lpstr>The problem</vt:lpstr>
      <vt:lpstr>Offline algorithm</vt:lpstr>
      <vt:lpstr>Planning with times and constrains</vt:lpstr>
      <vt:lpstr>STN graph example with interrupt</vt:lpstr>
      <vt:lpstr>STN graph example with interrupt</vt:lpstr>
      <vt:lpstr>STN graph example with interrupt</vt:lpstr>
      <vt:lpstr>STN graph example with interrupt</vt:lpstr>
      <vt:lpstr>STN graph example with interrupt</vt:lpstr>
      <vt:lpstr>STN graph example with interrupt</vt:lpstr>
      <vt:lpstr>STN graph example with interrupt</vt:lpstr>
      <vt:lpstr>STN graph example with interrupt</vt:lpstr>
      <vt:lpstr>STN graph example with interrupt</vt:lpstr>
      <vt:lpstr>מצגת של PowerPoint‏</vt:lpstr>
      <vt:lpstr>Project Goal</vt:lpstr>
      <vt:lpstr>General schema of the problem</vt:lpstr>
      <vt:lpstr>Project Assumptions</vt:lpstr>
      <vt:lpstr>Block Diagram</vt:lpstr>
      <vt:lpstr>מצגת של PowerPoint‏</vt:lpstr>
      <vt:lpstr>מצגת של PowerPoint‏</vt:lpstr>
      <vt:lpstr>Controller module</vt:lpstr>
      <vt:lpstr>Controller module STN Graph</vt:lpstr>
      <vt:lpstr>Controller module Heap</vt:lpstr>
      <vt:lpstr>Simulator module</vt:lpstr>
      <vt:lpstr>מצגת של PowerPoint‏</vt:lpstr>
      <vt:lpstr>Events module</vt:lpstr>
      <vt:lpstr>Clock module</vt:lpstr>
      <vt:lpstr>Clock module Problems and Solutions</vt:lpstr>
      <vt:lpstr>State module</vt:lpstr>
      <vt:lpstr>Interrupt module</vt:lpstr>
      <vt:lpstr>Log output</vt:lpstr>
      <vt:lpstr>Log output Replanning</vt:lpstr>
      <vt:lpstr>Log output Replanning</vt:lpstr>
      <vt:lpstr>Future Work</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Hodaya Cohen-Adiv</dc:creator>
  <cp:lastModifiedBy>Yoav Cohen</cp:lastModifiedBy>
  <cp:revision>285</cp:revision>
  <dcterms:created xsi:type="dcterms:W3CDTF">2021-10-26T16:00:14Z</dcterms:created>
  <dcterms:modified xsi:type="dcterms:W3CDTF">2021-11-12T10:50:41Z</dcterms:modified>
</cp:coreProperties>
</file>

<file path=docProps/thumbnail.jpeg>
</file>